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336" r:id="rId14"/>
    <p:sldId id="335" r:id="rId15"/>
    <p:sldId id="337" r:id="rId16"/>
    <p:sldId id="295" r:id="rId17"/>
    <p:sldId id="314" r:id="rId18"/>
    <p:sldId id="343" r:id="rId19"/>
    <p:sldId id="285" r:id="rId20"/>
    <p:sldId id="284" r:id="rId21"/>
    <p:sldId id="283" r:id="rId22"/>
    <p:sldId id="260" r:id="rId23"/>
    <p:sldId id="334" r:id="rId24"/>
    <p:sldId id="330" r:id="rId25"/>
    <p:sldId id="339" r:id="rId26"/>
    <p:sldId id="331" r:id="rId27"/>
    <p:sldId id="332" r:id="rId28"/>
    <p:sldId id="338" r:id="rId29"/>
    <p:sldId id="340" r:id="rId30"/>
    <p:sldId id="341" r:id="rId31"/>
    <p:sldId id="342" r:id="rId32"/>
    <p:sldId id="290" r:id="rId33"/>
    <p:sldId id="296" r:id="rId34"/>
    <p:sldId id="326" r:id="rId35"/>
    <p:sldId id="325" r:id="rId36"/>
    <p:sldId id="322" r:id="rId37"/>
    <p:sldId id="271" r:id="rId38"/>
    <p:sldId id="286" r:id="rId39"/>
    <p:sldId id="287" r:id="rId40"/>
    <p:sldId id="288" r:id="rId41"/>
    <p:sldId id="289" r:id="rId42"/>
    <p:sldId id="317" r:id="rId43"/>
    <p:sldId id="319" r:id="rId44"/>
    <p:sldId id="318" r:id="rId45"/>
    <p:sldId id="320" r:id="rId46"/>
    <p:sldId id="321" r:id="rId47"/>
    <p:sldId id="272" r:id="rId48"/>
    <p:sldId id="327" r:id="rId49"/>
    <p:sldId id="328" r:id="rId50"/>
    <p:sldId id="329" r:id="rId51"/>
    <p:sldId id="262" r:id="rId52"/>
    <p:sldId id="261" r:id="rId53"/>
    <p:sldId id="263" r:id="rId54"/>
    <p:sldId id="264" r:id="rId55"/>
    <p:sldId id="292" r:id="rId56"/>
    <p:sldId id="294" r:id="rId57"/>
    <p:sldId id="293" r:id="rId58"/>
    <p:sldId id="312" r:id="rId59"/>
    <p:sldId id="313" r:id="rId60"/>
    <p:sldId id="269" r:id="rId61"/>
    <p:sldId id="297" r:id="rId62"/>
    <p:sldId id="298" r:id="rId63"/>
    <p:sldId id="299" r:id="rId64"/>
    <p:sldId id="315" r:id="rId65"/>
    <p:sldId id="316" r:id="rId66"/>
    <p:sldId id="273" r:id="rId67"/>
    <p:sldId id="301" r:id="rId68"/>
    <p:sldId id="302" r:id="rId69"/>
    <p:sldId id="304" r:id="rId70"/>
    <p:sldId id="305" r:id="rId71"/>
    <p:sldId id="306" r:id="rId72"/>
    <p:sldId id="308" r:id="rId73"/>
    <p:sldId id="309" r:id="rId74"/>
    <p:sldId id="266" r:id="rId75"/>
    <p:sldId id="270" r:id="rId76"/>
    <p:sldId id="310" r:id="rId77"/>
    <p:sldId id="311" r:id="rId78"/>
    <p:sldId id="303" r:id="rId7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AFAFA"/>
    <a:srgbClr val="EDF1F9"/>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7" autoAdjust="0"/>
    <p:restoredTop sz="95814"/>
  </p:normalViewPr>
  <p:slideViewPr>
    <p:cSldViewPr snapToGrid="0" snapToObjects="1">
      <p:cViewPr varScale="1">
        <p:scale>
          <a:sx n="53" d="100"/>
          <a:sy n="53" d="100"/>
        </p:scale>
        <p:origin x="300" y="3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2019/11/18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62</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63</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69</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70</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71</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72</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74</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75</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76</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77</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20</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21</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41</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52</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55</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2019/11/18</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2019/11/18</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1.png"/><Relationship Id="rId7"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image" Target="../media/image271.png"/><Relationship Id="rId5" Type="http://schemas.openxmlformats.org/officeDocument/2006/relationships/image" Target="../media/image211.png"/><Relationship Id="rId10" Type="http://schemas.openxmlformats.org/officeDocument/2006/relationships/image" Target="../media/image261.png"/><Relationship Id="rId4" Type="http://schemas.openxmlformats.org/officeDocument/2006/relationships/image" Target="../media/image201.png"/><Relationship Id="rId9"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3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1.png"/><Relationship Id="rId7" Type="http://schemas.openxmlformats.org/officeDocument/2006/relationships/image" Target="../media/image44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22.png"/><Relationship Id="rId4" Type="http://schemas.openxmlformats.org/officeDocument/2006/relationships/image" Target="../media/image41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41.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21.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562.png"/><Relationship Id="rId7" Type="http://schemas.openxmlformats.org/officeDocument/2006/relationships/image" Target="../media/image603.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92.png"/><Relationship Id="rId5" Type="http://schemas.openxmlformats.org/officeDocument/2006/relationships/image" Target="../media/image583.png"/><Relationship Id="rId4" Type="http://schemas.openxmlformats.org/officeDocument/2006/relationships/image" Target="../media/image572.png"/><Relationship Id="rId9" Type="http://schemas.openxmlformats.org/officeDocument/2006/relationships/image" Target="../media/image620.png"/></Relationships>
</file>

<file path=ppt/slides/_rels/slide43.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41.png"/><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103.png"/><Relationship Id="rId4" Type="http://schemas.openxmlformats.org/officeDocument/2006/relationships/image" Target="../media/image513.png"/></Relationships>
</file>

<file path=ppt/slides/_rels/slide45.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61.png"/><Relationship Id="rId7" Type="http://schemas.openxmlformats.org/officeDocument/2006/relationships/image" Target="../media/image60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582.png"/><Relationship Id="rId4" Type="http://schemas.openxmlformats.org/officeDocument/2006/relationships/image" Target="../media/image571.png"/></Relationships>
</file>

<file path=ppt/slides/_rels/slide46.xml.rels><?xml version="1.0" encoding="UTF-8" standalone="yes"?>
<Relationships xmlns="http://schemas.openxmlformats.org/package/2006/relationships"><Relationship Id="rId3" Type="http://schemas.openxmlformats.org/officeDocument/2006/relationships/image" Target="../media/image671.png"/><Relationship Id="rId7" Type="http://schemas.openxmlformats.org/officeDocument/2006/relationships/image" Target="../media/image712.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1.png"/><Relationship Id="rId7" Type="http://schemas.openxmlformats.org/officeDocument/2006/relationships/image" Target="../media/image771.png"/><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1.png"/><Relationship Id="rId4" Type="http://schemas.openxmlformats.org/officeDocument/2006/relationships/image" Target="../media/image741.png"/></Relationships>
</file>

<file path=ppt/slides/_rels/slide49.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02.png"/><Relationship Id="rId7" Type="http://schemas.openxmlformats.org/officeDocument/2006/relationships/image" Target="../media/image841.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832.png"/><Relationship Id="rId5" Type="http://schemas.openxmlformats.org/officeDocument/2006/relationships/image" Target="../media/image822.png"/><Relationship Id="rId10" Type="http://schemas.openxmlformats.org/officeDocument/2006/relationships/image" Target="../media/image871.png"/><Relationship Id="rId9" Type="http://schemas.openxmlformats.org/officeDocument/2006/relationships/image" Target="../media/image86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104.png"/><Relationship Id="rId4" Type="http://schemas.openxmlformats.org/officeDocument/2006/relationships/image" Target="../media/image461.png"/><Relationship Id="rId9" Type="http://schemas.openxmlformats.org/officeDocument/2006/relationships/image" Target="../media/image512.png"/></Relationships>
</file>

<file path=ppt/slides/_rels/slide55.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56.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57.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1.png"/><Relationship Id="rId7" Type="http://schemas.openxmlformats.org/officeDocument/2006/relationships/image" Target="../media/image75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58.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107.png"/><Relationship Id="rId7" Type="http://schemas.openxmlformats.org/officeDocument/2006/relationships/image" Target="../media/image821.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1.png"/></Relationships>
</file>

<file path=ppt/slides/_rels/slide59.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109.png"/><Relationship Id="rId9" Type="http://schemas.openxmlformats.org/officeDocument/2006/relationships/image" Target="../media/image90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62.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103.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21.png"/><Relationship Id="rId5" Type="http://schemas.openxmlformats.org/officeDocument/2006/relationships/image" Target="../media/image840.png"/><Relationship Id="rId10" Type="http://schemas.openxmlformats.org/officeDocument/2006/relationships/image" Target="../media/image980.png"/><Relationship Id="rId4" Type="http://schemas.openxmlformats.org/officeDocument/2006/relationships/image" Target="../media/image950.png"/><Relationship Id="rId9" Type="http://schemas.openxmlformats.org/officeDocument/2006/relationships/image" Target="../media/image97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91.png"/><Relationship Id="rId4" Type="http://schemas.openxmlformats.org/officeDocument/2006/relationships/image" Target="../media/image950.png"/></Relationships>
</file>

<file path=ppt/slides/_rels/slide64.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11.png"/><Relationship Id="rId7" Type="http://schemas.openxmlformats.org/officeDocument/2006/relationships/image" Target="../media/image1021.png"/><Relationship Id="rId12" Type="http://schemas.openxmlformats.org/officeDocument/2006/relationships/image" Target="../media/image1071.png"/><Relationship Id="rId2"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12.png"/><Relationship Id="rId10" Type="http://schemas.openxmlformats.org/officeDocument/2006/relationships/image" Target="../media/image1051.png"/><Relationship Id="rId4" Type="http://schemas.openxmlformats.org/officeDocument/2006/relationships/image" Target="../media/image990.png"/><Relationship Id="rId9" Type="http://schemas.openxmlformats.org/officeDocument/2006/relationships/image" Target="../media/image10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0.PNG"/><Relationship Id="rId3" Type="http://schemas.openxmlformats.org/officeDocument/2006/relationships/image" Target="../media/image110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14.PNG"/><Relationship Id="rId10" Type="http://schemas.openxmlformats.org/officeDocument/2006/relationships/image" Target="../media/image810.png"/><Relationship Id="rId4" Type="http://schemas.openxmlformats.org/officeDocument/2006/relationships/image" Target="../media/image113.PNG"/><Relationship Id="rId9" Type="http://schemas.openxmlformats.org/officeDocument/2006/relationships/image" Target="../media/image7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7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0.PNG"/><Relationship Id="rId7" Type="http://schemas.openxmlformats.org/officeDocument/2006/relationships/image" Target="../media/image11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270.png"/><Relationship Id="rId4" Type="http://schemas.openxmlformats.org/officeDocument/2006/relationships/image" Target="../media/image260.png"/></Relationships>
</file>

<file path=ppt/slides/_rels/slide7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75.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7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77.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958089" y="1989786"/>
            <a:ext cx="10275821" cy="2649002"/>
          </a:xfrm>
        </p:spPr>
        <p:txBody>
          <a:bodyPr>
            <a:noAutofit/>
          </a:bodyPr>
          <a:lstStyle/>
          <a:p>
            <a:r>
              <a:rPr lang="en-US" altLang="ja-JP" sz="13800" dirty="0"/>
              <a:t>Statistics 1</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BAE7897A-347A-4762-8B83-7198D172DD39}"/>
              </a:ext>
            </a:extLst>
          </p:cNvPr>
          <p:cNvSpPr/>
          <p:nvPr/>
        </p:nvSpPr>
        <p:spPr>
          <a:xfrm>
            <a:off x="271749" y="2996588"/>
            <a:ext cx="10293427" cy="300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864141"/>
                <a:ext cx="8296190" cy="584775"/>
              </a:xfrm>
              <a:prstGeom prst="rect">
                <a:avLst/>
              </a:prstGeom>
              <a:noFill/>
            </p:spPr>
            <p:txBody>
              <a:bodyPr wrap="square" rtlCol="0">
                <a:spAutoFit/>
              </a:bodyPr>
              <a:lstStyle/>
              <a:p>
                <a14:m>
                  <m:oMath xmlns:m="http://schemas.openxmlformats.org/officeDocument/2006/math">
                    <m:r>
                      <a:rPr kumimoji="1" lang="en-US" altLang="ja-JP" sz="3200" b="0" i="1" smtClean="0">
                        <a:latin typeface="Cambria Math" panose="02040503050406030204" pitchFamily="18" charset="0"/>
                      </a:rPr>
                      <m:t>𝑓</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𝑥</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𝑎</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𝑏𝑥</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oMath>
                </a14:m>
                <a:r>
                  <a:rPr kumimoji="1" lang="ja-JP" altLang="en-US" sz="3200" dirty="0"/>
                  <a:t>について次の値を求めよ</a:t>
                </a:r>
              </a:p>
            </p:txBody>
          </p:sp>
        </mc:Choice>
        <mc:Fallback xmlns="">
          <p:sp>
            <p:nvSpPr>
              <p:cNvPr id="10" name="テキスト ボックス 9">
                <a:extLst>
                  <a:ext uri="{FF2B5EF4-FFF2-40B4-BE49-F238E27FC236}">
                    <a16:creationId xmlns:a16="http://schemas.microsoft.com/office/drawing/2014/main" id="{EE2FA2B9-6F19-4251-9DF8-211563E6C7E8}"/>
                  </a:ext>
                </a:extLst>
              </p:cNvPr>
              <p:cNvSpPr txBox="1">
                <a:spLocks noRot="1" noChangeAspect="1" noMove="1" noResize="1" noEditPoints="1" noAdjustHandles="1" noChangeArrowheads="1" noChangeShapeType="1" noTextEdit="1"/>
              </p:cNvSpPr>
              <p:nvPr/>
            </p:nvSpPr>
            <p:spPr>
              <a:xfrm>
                <a:off x="1947905" y="3864141"/>
                <a:ext cx="8296190" cy="584775"/>
              </a:xfrm>
              <a:prstGeom prst="rect">
                <a:avLst/>
              </a:prstGeom>
              <a:blipFill>
                <a:blip r:embed="rId2"/>
                <a:stretch>
                  <a:fillRect t="-12500" r="-1691"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A3F4587-E78A-4B5B-BBFA-FFF8A2A0707D}"/>
                  </a:ext>
                </a:extLst>
              </p:cNvPr>
              <p:cNvSpPr/>
              <p:nvPr/>
            </p:nvSpPr>
            <p:spPr>
              <a:xfrm>
                <a:off x="1334656" y="4493629"/>
                <a:ext cx="6211898" cy="1294072"/>
              </a:xfrm>
              <a:prstGeom prst="rect">
                <a:avLst/>
              </a:prstGeom>
            </p:spPr>
            <p:txBody>
              <a:bodyPr wrap="square">
                <a:spAutoFit/>
              </a:bodyPr>
              <a:lstStyle/>
              <a:p>
                <a:r>
                  <a:rPr lang="en-US" altLang="ja-JP" sz="3200" b="0" dirty="0"/>
                  <a:t>(1.1) </a:t>
                </a:r>
                <a14:m>
                  <m:oMath xmlns:m="http://schemas.openxmlformats.org/officeDocument/2006/math">
                    <m:r>
                      <a:rPr lang="en-US" altLang="ja-JP" sz="3200" b="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5</m:t>
                        </m:r>
                      </m:e>
                    </m:d>
                  </m:oMath>
                </a14:m>
                <a:endParaRPr lang="en-US" altLang="ja-JP" sz="3200" dirty="0"/>
              </a:p>
              <a:p>
                <a:r>
                  <a:rPr lang="en-US" altLang="ja-JP" sz="3200" dirty="0"/>
                  <a:t>(1.2) </a:t>
                </a:r>
                <a14:m>
                  <m:oMath xmlns:m="http://schemas.openxmlformats.org/officeDocument/2006/math">
                    <m:r>
                      <a:rPr lang="en-US" altLang="ja-JP" sz="3200" i="1">
                        <a:latin typeface="Cambria Math" panose="02040503050406030204" pitchFamily="18" charset="0"/>
                      </a:rPr>
                      <m:t>𝑥</m:t>
                    </m:r>
                    <m:r>
                      <a:rPr lang="en-US" altLang="ja-JP" sz="3200" b="0" i="1" smtClean="0">
                        <a:latin typeface="Cambria Math" panose="02040503050406030204" pitchFamily="18" charset="0"/>
                      </a:rPr>
                      <m:t>=3</m:t>
                    </m:r>
                  </m:oMath>
                </a14:m>
                <a:r>
                  <a:rPr lang="ja-JP" altLang="en-US" sz="3200" dirty="0"/>
                  <a:t>の時の傾き</a:t>
                </a:r>
                <a14:m>
                  <m:oMath xmlns:m="http://schemas.openxmlformats.org/officeDocument/2006/math">
                    <m:f>
                      <m:fPr>
                        <m:ctrlPr>
                          <a:rPr lang="en-US" altLang="ja-JP" sz="3200" i="1" smtClean="0">
                            <a:latin typeface="Cambria Math" panose="02040503050406030204" pitchFamily="18" charset="0"/>
                          </a:rPr>
                        </m:ctrlPr>
                      </m:fPr>
                      <m:num>
                        <m:r>
                          <a:rPr lang="en-US" altLang="ja-JP" sz="3200" i="1" smtClean="0">
                            <a:latin typeface="Cambria Math" panose="02040503050406030204" pitchFamily="18" charset="0"/>
                          </a:rPr>
                          <m:t>𝑑</m:t>
                        </m:r>
                      </m:num>
                      <m:den>
                        <m:r>
                          <a:rPr lang="en-US" altLang="ja-JP" sz="3200" i="1" smtClean="0">
                            <a:latin typeface="Cambria Math" panose="02040503050406030204" pitchFamily="18" charset="0"/>
                          </a:rPr>
                          <m:t>𝑑𝑥</m:t>
                        </m:r>
                      </m:den>
                    </m:f>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𝑥</m:t>
                        </m:r>
                      </m:e>
                    </m:d>
                  </m:oMath>
                </a14:m>
                <a:endParaRPr lang="ja-JP" altLang="en-US" sz="3200" dirty="0"/>
              </a:p>
            </p:txBody>
          </p:sp>
        </mc:Choice>
        <mc:Fallback xmlns="">
          <p:sp>
            <p:nvSpPr>
              <p:cNvPr id="12" name="正方形/長方形 11">
                <a:extLst>
                  <a:ext uri="{FF2B5EF4-FFF2-40B4-BE49-F238E27FC236}">
                    <a16:creationId xmlns:a16="http://schemas.microsoft.com/office/drawing/2014/main" id="{4A3F4587-E78A-4B5B-BBFA-FFF8A2A0707D}"/>
                  </a:ext>
                </a:extLst>
              </p:cNvPr>
              <p:cNvSpPr>
                <a:spLocks noRot="1" noChangeAspect="1" noMove="1" noResize="1" noEditPoints="1" noAdjustHandles="1" noChangeArrowheads="1" noChangeShapeType="1" noTextEdit="1"/>
              </p:cNvSpPr>
              <p:nvPr/>
            </p:nvSpPr>
            <p:spPr>
              <a:xfrm>
                <a:off x="1334656" y="4493629"/>
                <a:ext cx="6211898" cy="1294072"/>
              </a:xfrm>
              <a:prstGeom prst="rect">
                <a:avLst/>
              </a:prstGeom>
              <a:blipFill>
                <a:blip r:embed="rId3"/>
                <a:stretch>
                  <a:fillRect l="-2552" t="-5660" b="-7547"/>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F45AF0E3-1780-4194-A524-915540CA9AE8}"/>
              </a:ext>
            </a:extLst>
          </p:cNvPr>
          <p:cNvSpPr/>
          <p:nvPr/>
        </p:nvSpPr>
        <p:spPr>
          <a:xfrm>
            <a:off x="859206" y="3862937"/>
            <a:ext cx="947695" cy="584775"/>
          </a:xfrm>
          <a:prstGeom prst="rect">
            <a:avLst/>
          </a:prstGeom>
        </p:spPr>
        <p:txBody>
          <a:bodyPr wrap="none">
            <a:spAutoFit/>
          </a:bodyPr>
          <a:lstStyle/>
          <a:p>
            <a:r>
              <a:rPr lang="ja-JP" altLang="en-US" sz="3200" b="1" dirty="0"/>
              <a:t>問 </a:t>
            </a:r>
            <a:r>
              <a:rPr lang="en-US" altLang="ja-JP" sz="3200" b="1" dirty="0"/>
              <a:t>1</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594803" y="3159660"/>
            <a:ext cx="1826141" cy="584775"/>
          </a:xfrm>
          <a:prstGeom prst="rect">
            <a:avLst/>
          </a:prstGeom>
        </p:spPr>
        <p:txBody>
          <a:bodyPr wrap="none">
            <a:spAutoFit/>
          </a:bodyPr>
          <a:lstStyle/>
          <a:p>
            <a:r>
              <a:rPr lang="ja-JP" altLang="en-US" sz="3200" b="1" dirty="0"/>
              <a:t>高校数学</a:t>
            </a:r>
            <a:endParaRPr lang="ja-JP" altLang="en-US" sz="3200"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36EE66C-44C0-4092-9849-8783B959B45C}"/>
              </a:ext>
            </a:extLst>
          </p:cNvPr>
          <p:cNvSpPr/>
          <p:nvPr/>
        </p:nvSpPr>
        <p:spPr>
          <a:xfrm>
            <a:off x="244428" y="2712789"/>
            <a:ext cx="10855287" cy="2759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dirty="0"/>
              <a:t> 確率変数とは</a:t>
            </a:r>
            <a:endParaRPr kumimoji="1" lang="ja-JP" altLang="en-US" dirty="0"/>
          </a:p>
        </p:txBody>
      </p:sp>
      <p:sp>
        <p:nvSpPr>
          <p:cNvPr id="4" name="正方形/長方形 3">
            <a:extLst>
              <a:ext uri="{FF2B5EF4-FFF2-40B4-BE49-F238E27FC236}">
                <a16:creationId xmlns:a16="http://schemas.microsoft.com/office/drawing/2014/main" id="{B71F3933-F041-4DED-AE1D-878AE3746532}"/>
              </a:ext>
            </a:extLst>
          </p:cNvPr>
          <p:cNvSpPr/>
          <p:nvPr/>
        </p:nvSpPr>
        <p:spPr>
          <a:xfrm>
            <a:off x="183614" y="1478648"/>
            <a:ext cx="9874786" cy="1077218"/>
          </a:xfrm>
          <a:prstGeom prst="rect">
            <a:avLst/>
          </a:prstGeom>
        </p:spPr>
        <p:txBody>
          <a:bodyPr wrap="square">
            <a:spAutoFit/>
          </a:bodyPr>
          <a:lstStyle/>
          <a:p>
            <a:r>
              <a:rPr lang="en-US" altLang="ja-JP" sz="3600" b="1" dirty="0"/>
              <a:t>”</a:t>
            </a:r>
            <a:r>
              <a:rPr lang="ja-JP" altLang="en-US" sz="3600" b="1" dirty="0"/>
              <a:t>算数</a:t>
            </a:r>
            <a:r>
              <a:rPr lang="en-US" altLang="ja-JP" sz="3600" b="1" dirty="0"/>
              <a:t>”</a:t>
            </a:r>
            <a:r>
              <a:rPr lang="ja-JP" altLang="en-US" sz="3600" b="1" dirty="0"/>
              <a:t>と</a:t>
            </a:r>
            <a:r>
              <a:rPr lang="en-US" altLang="ja-JP" sz="3600" b="1" dirty="0"/>
              <a:t>”</a:t>
            </a:r>
            <a:r>
              <a:rPr lang="ja-JP" altLang="en-US" sz="3600" b="1" dirty="0"/>
              <a:t>数学</a:t>
            </a:r>
            <a:r>
              <a:rPr lang="en-US" altLang="ja-JP" sz="3600" b="1" dirty="0"/>
              <a:t>”</a:t>
            </a:r>
            <a:r>
              <a:rPr lang="ja-JP" altLang="en-US" sz="3600" b="1" dirty="0"/>
              <a:t> の違い</a:t>
            </a:r>
            <a:endParaRPr lang="en-US" altLang="ja-JP" sz="3600" b="1" dirty="0"/>
          </a:p>
          <a:p>
            <a:r>
              <a:rPr lang="ja-JP" altLang="en-US" sz="2800" dirty="0"/>
              <a:t> 数学 ⇒ 数や数式を文字</a:t>
            </a:r>
            <a:r>
              <a:rPr lang="en-US" altLang="ja-JP" sz="2800" dirty="0"/>
              <a:t>(</a:t>
            </a:r>
            <a:r>
              <a:rPr lang="ja-JP" altLang="en-US" sz="2800" dirty="0"/>
              <a:t>変数</a:t>
            </a:r>
            <a:r>
              <a:rPr lang="en-US" altLang="ja-JP" sz="2800" dirty="0"/>
              <a:t>)</a:t>
            </a:r>
            <a:r>
              <a:rPr lang="ja-JP" altLang="en-US" sz="2800" dirty="0"/>
              <a:t>として扱って一般化すること</a:t>
            </a:r>
            <a:endParaRPr lang="en-US" altLang="ja-JP" sz="2800" dirty="0"/>
          </a:p>
        </p:txBody>
      </p:sp>
      <p:sp>
        <p:nvSpPr>
          <p:cNvPr id="10" name="テキスト ボックス 9">
            <a:extLst>
              <a:ext uri="{FF2B5EF4-FFF2-40B4-BE49-F238E27FC236}">
                <a16:creationId xmlns:a16="http://schemas.microsoft.com/office/drawing/2014/main" id="{EE2FA2B9-6F19-4251-9DF8-211563E6C7E8}"/>
              </a:ext>
            </a:extLst>
          </p:cNvPr>
          <p:cNvSpPr txBox="1"/>
          <p:nvPr/>
        </p:nvSpPr>
        <p:spPr>
          <a:xfrm>
            <a:off x="1947905" y="3434483"/>
            <a:ext cx="8947777" cy="584775"/>
          </a:xfrm>
          <a:prstGeom prst="rect">
            <a:avLst/>
          </a:prstGeom>
          <a:noFill/>
        </p:spPr>
        <p:txBody>
          <a:bodyPr wrap="square" rtlCol="0">
            <a:spAutoFit/>
          </a:bodyPr>
          <a:lstStyle/>
          <a:p>
            <a:r>
              <a:rPr kumimoji="1" lang="ja-JP" altLang="en-US" sz="3200" dirty="0"/>
              <a:t>コインを投げる試行を行う．次の確率を求めよ．</a:t>
            </a:r>
          </a:p>
        </p:txBody>
      </p:sp>
      <p:sp>
        <p:nvSpPr>
          <p:cNvPr id="12" name="正方形/長方形 11">
            <a:extLst>
              <a:ext uri="{FF2B5EF4-FFF2-40B4-BE49-F238E27FC236}">
                <a16:creationId xmlns:a16="http://schemas.microsoft.com/office/drawing/2014/main" id="{4A3F4587-E78A-4B5B-BBFA-FFF8A2A0707D}"/>
              </a:ext>
            </a:extLst>
          </p:cNvPr>
          <p:cNvSpPr/>
          <p:nvPr/>
        </p:nvSpPr>
        <p:spPr>
          <a:xfrm>
            <a:off x="1334656" y="4063971"/>
            <a:ext cx="9197469" cy="1077218"/>
          </a:xfrm>
          <a:prstGeom prst="rect">
            <a:avLst/>
          </a:prstGeom>
        </p:spPr>
        <p:txBody>
          <a:bodyPr wrap="square">
            <a:spAutoFit/>
          </a:bodyPr>
          <a:lstStyle/>
          <a:p>
            <a:r>
              <a:rPr lang="en-US" altLang="ja-JP" sz="3200" b="0" dirty="0"/>
              <a:t>(2.1) 10</a:t>
            </a:r>
            <a:r>
              <a:rPr lang="ja-JP" altLang="en-US" sz="3200" b="0" dirty="0"/>
              <a:t>回投げて</a:t>
            </a:r>
            <a:r>
              <a:rPr lang="ja-JP" altLang="en-US" sz="3200" dirty="0"/>
              <a:t>，</a:t>
            </a:r>
            <a:r>
              <a:rPr lang="ja-JP" altLang="en-US" sz="3200" b="0" dirty="0"/>
              <a:t>表が</a:t>
            </a:r>
            <a:r>
              <a:rPr lang="en-US" altLang="ja-JP" sz="3200" b="0" dirty="0"/>
              <a:t>3</a:t>
            </a:r>
            <a:r>
              <a:rPr lang="ja-JP" altLang="en-US" sz="3200" b="0" dirty="0"/>
              <a:t>回出る確率</a:t>
            </a:r>
            <a:endParaRPr lang="en-US" altLang="ja-JP" sz="3200" dirty="0"/>
          </a:p>
          <a:p>
            <a:r>
              <a:rPr lang="en-US" altLang="ja-JP" sz="3200" dirty="0"/>
              <a:t>(2.2) 5</a:t>
            </a:r>
            <a:r>
              <a:rPr lang="ja-JP" altLang="en-US" sz="3200" dirty="0"/>
              <a:t>回投げて，少なくとも２回表が出る確率</a:t>
            </a:r>
          </a:p>
        </p:txBody>
      </p:sp>
      <p:sp>
        <p:nvSpPr>
          <p:cNvPr id="13" name="正方形/長方形 12">
            <a:extLst>
              <a:ext uri="{FF2B5EF4-FFF2-40B4-BE49-F238E27FC236}">
                <a16:creationId xmlns:a16="http://schemas.microsoft.com/office/drawing/2014/main" id="{F45AF0E3-1780-4194-A524-915540CA9AE8}"/>
              </a:ext>
            </a:extLst>
          </p:cNvPr>
          <p:cNvSpPr/>
          <p:nvPr/>
        </p:nvSpPr>
        <p:spPr>
          <a:xfrm>
            <a:off x="859206" y="3433279"/>
            <a:ext cx="947695" cy="584775"/>
          </a:xfrm>
          <a:prstGeom prst="rect">
            <a:avLst/>
          </a:prstGeom>
        </p:spPr>
        <p:txBody>
          <a:bodyPr wrap="none">
            <a:spAutoFit/>
          </a:bodyPr>
          <a:lstStyle/>
          <a:p>
            <a:r>
              <a:rPr lang="ja-JP" altLang="en-US" sz="3200" b="1" dirty="0"/>
              <a:t>問 </a:t>
            </a:r>
            <a:r>
              <a:rPr lang="en-US" altLang="ja-JP" sz="3200" b="1" dirty="0"/>
              <a:t>2</a:t>
            </a:r>
            <a:endParaRPr lang="ja-JP" altLang="en-US" sz="3200" b="1" dirty="0"/>
          </a:p>
        </p:txBody>
      </p:sp>
      <p:sp>
        <p:nvSpPr>
          <p:cNvPr id="14" name="正方形/長方形 13">
            <a:extLst>
              <a:ext uri="{FF2B5EF4-FFF2-40B4-BE49-F238E27FC236}">
                <a16:creationId xmlns:a16="http://schemas.microsoft.com/office/drawing/2014/main" id="{E470F4CC-E5E1-4B3B-B953-45E47B104011}"/>
              </a:ext>
            </a:extLst>
          </p:cNvPr>
          <p:cNvSpPr/>
          <p:nvPr/>
        </p:nvSpPr>
        <p:spPr>
          <a:xfrm>
            <a:off x="407570" y="2848753"/>
            <a:ext cx="1826141" cy="584775"/>
          </a:xfrm>
          <a:prstGeom prst="rect">
            <a:avLst/>
          </a:prstGeom>
        </p:spPr>
        <p:txBody>
          <a:bodyPr wrap="none">
            <a:spAutoFit/>
          </a:bodyPr>
          <a:lstStyle/>
          <a:p>
            <a:r>
              <a:rPr lang="ja-JP" altLang="en-US" sz="3200" b="1" dirty="0"/>
              <a:t>高校数学</a:t>
            </a:r>
            <a:endParaRPr lang="ja-JP" altLang="en-US" sz="3200" dirty="0"/>
          </a:p>
        </p:txBody>
      </p:sp>
      <p:sp>
        <p:nvSpPr>
          <p:cNvPr id="8" name="正方形/長方形 7">
            <a:extLst>
              <a:ext uri="{FF2B5EF4-FFF2-40B4-BE49-F238E27FC236}">
                <a16:creationId xmlns:a16="http://schemas.microsoft.com/office/drawing/2014/main" id="{496E6A36-60DB-4C41-8E7D-7CD8AF5B93FC}"/>
              </a:ext>
            </a:extLst>
          </p:cNvPr>
          <p:cNvSpPr/>
          <p:nvPr/>
        </p:nvSpPr>
        <p:spPr>
          <a:xfrm>
            <a:off x="8078562" y="5686733"/>
            <a:ext cx="3262432" cy="830997"/>
          </a:xfrm>
          <a:prstGeom prst="rect">
            <a:avLst/>
          </a:prstGeom>
        </p:spPr>
        <p:txBody>
          <a:bodyPr wrap="none">
            <a:spAutoFit/>
          </a:bodyPr>
          <a:lstStyle/>
          <a:p>
            <a:r>
              <a:rPr lang="ja-JP" altLang="en-US" sz="4800" b="1" dirty="0"/>
              <a:t>これは算数</a:t>
            </a:r>
            <a:endParaRPr lang="en-US" altLang="ja-JP" sz="4800" b="1" dirty="0"/>
          </a:p>
        </p:txBody>
      </p:sp>
      <p:sp>
        <p:nvSpPr>
          <p:cNvPr id="3" name="矢印: 右 2">
            <a:extLst>
              <a:ext uri="{FF2B5EF4-FFF2-40B4-BE49-F238E27FC236}">
                <a16:creationId xmlns:a16="http://schemas.microsoft.com/office/drawing/2014/main" id="{0C8615BC-2122-4BC3-B888-C9F51C90993B}"/>
              </a:ext>
            </a:extLst>
          </p:cNvPr>
          <p:cNvSpPr/>
          <p:nvPr/>
        </p:nvSpPr>
        <p:spPr>
          <a:xfrm>
            <a:off x="6789588" y="5611980"/>
            <a:ext cx="1288974" cy="98050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79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FAB8A-6385-47DD-B136-E8D0F154DBAB}"/>
              </a:ext>
            </a:extLst>
          </p:cNvPr>
          <p:cNvSpPr>
            <a:spLocks noGrp="1"/>
          </p:cNvSpPr>
          <p:nvPr>
            <p:ph type="title"/>
          </p:nvPr>
        </p:nvSpPr>
        <p:spPr/>
        <p:txBody>
          <a:bodyPr/>
          <a:lstStyle/>
          <a:p>
            <a:r>
              <a:rPr kumimoji="1" lang="en-US" altLang="ja-JP" dirty="0"/>
              <a:t>2.1 </a:t>
            </a:r>
            <a:r>
              <a:rPr kumimoji="1" lang="ja-JP" altLang="en-US" dirty="0"/>
              <a:t>確率変数とは</a:t>
            </a:r>
          </a:p>
        </p:txBody>
      </p:sp>
      <p:sp>
        <p:nvSpPr>
          <p:cNvPr id="4" name="正方形/長方形 3">
            <a:extLst>
              <a:ext uri="{FF2B5EF4-FFF2-40B4-BE49-F238E27FC236}">
                <a16:creationId xmlns:a16="http://schemas.microsoft.com/office/drawing/2014/main" id="{047E570D-7CC5-4D37-8FD3-27CADBB34638}"/>
              </a:ext>
            </a:extLst>
          </p:cNvPr>
          <p:cNvSpPr/>
          <p:nvPr/>
        </p:nvSpPr>
        <p:spPr>
          <a:xfrm>
            <a:off x="210267" y="1732708"/>
            <a:ext cx="8626079" cy="584775"/>
          </a:xfrm>
          <a:prstGeom prst="rect">
            <a:avLst/>
          </a:prstGeom>
        </p:spPr>
        <p:txBody>
          <a:bodyPr wrap="none">
            <a:spAutoFit/>
          </a:bodyPr>
          <a:lstStyle/>
          <a:p>
            <a:r>
              <a:rPr lang="ja-JP" altLang="en-US" sz="3200" b="1" dirty="0"/>
              <a:t>確率論 ⇒ ある事象を確率変数と置いて一般化</a:t>
            </a:r>
            <a:endParaRPr lang="en-US" altLang="ja-JP" sz="3200" b="1"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1410553-8341-40B2-9947-38ECBADE442F}"/>
                  </a:ext>
                </a:extLst>
              </p:cNvPr>
              <p:cNvSpPr/>
              <p:nvPr/>
            </p:nvSpPr>
            <p:spPr>
              <a:xfrm>
                <a:off x="691886" y="2837090"/>
                <a:ext cx="2481770" cy="646331"/>
              </a:xfrm>
              <a:prstGeom prst="rect">
                <a:avLst/>
              </a:prstGeom>
            </p:spPr>
            <p:txBody>
              <a:bodyPr wrap="none">
                <a:spAutoFit/>
              </a:bodyPr>
              <a:lstStyle/>
              <a:p>
                <a:r>
                  <a:rPr lang="ja-JP" altLang="en-US" sz="3600" b="1" dirty="0">
                    <a:solidFill>
                      <a:schemeClr val="tx1"/>
                    </a:solidFill>
                  </a:rPr>
                  <a:t>確率変数 </a:t>
                </a:r>
                <a14:m>
                  <m:oMath xmlns:m="http://schemas.openxmlformats.org/officeDocument/2006/math">
                    <m:r>
                      <a:rPr lang="en-US" altLang="ja-JP" sz="3600" b="1" i="1" smtClean="0">
                        <a:solidFill>
                          <a:schemeClr val="tx1"/>
                        </a:solidFill>
                        <a:latin typeface="Cambria Math" panose="02040503050406030204" pitchFamily="18" charset="0"/>
                      </a:rPr>
                      <m:t>𝑿</m:t>
                    </m:r>
                  </m:oMath>
                </a14:m>
                <a:endParaRPr lang="ja-JP" altLang="en-US" sz="3600" dirty="0">
                  <a:solidFill>
                    <a:schemeClr val="tx1"/>
                  </a:solidFill>
                </a:endParaRPr>
              </a:p>
            </p:txBody>
          </p:sp>
        </mc:Choice>
        <mc:Fallback xmlns="">
          <p:sp>
            <p:nvSpPr>
              <p:cNvPr id="5" name="正方形/長方形 4">
                <a:extLst>
                  <a:ext uri="{FF2B5EF4-FFF2-40B4-BE49-F238E27FC236}">
                    <a16:creationId xmlns:a16="http://schemas.microsoft.com/office/drawing/2014/main" id="{31410553-8341-40B2-9947-38ECBADE442F}"/>
                  </a:ext>
                </a:extLst>
              </p:cNvPr>
              <p:cNvSpPr>
                <a:spLocks noRot="1" noChangeAspect="1" noMove="1" noResize="1" noEditPoints="1" noAdjustHandles="1" noChangeArrowheads="1" noChangeShapeType="1" noTextEdit="1"/>
              </p:cNvSpPr>
              <p:nvPr/>
            </p:nvSpPr>
            <p:spPr>
              <a:xfrm>
                <a:off x="691886" y="2837090"/>
                <a:ext cx="2481770" cy="646331"/>
              </a:xfrm>
              <a:prstGeom prst="rect">
                <a:avLst/>
              </a:prstGeom>
              <a:blipFill>
                <a:blip r:embed="rId2"/>
                <a:stretch>
                  <a:fillRect l="-7353" t="-14151"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6FB95215-C9A1-485E-9EB8-508621AC1EB6}"/>
                  </a:ext>
                </a:extLst>
              </p:cNvPr>
              <p:cNvSpPr/>
              <p:nvPr/>
            </p:nvSpPr>
            <p:spPr>
              <a:xfrm>
                <a:off x="3991952" y="2551677"/>
                <a:ext cx="4368247" cy="584775"/>
              </a:xfrm>
              <a:prstGeom prst="rect">
                <a:avLst/>
              </a:prstGeom>
            </p:spPr>
            <p:txBody>
              <a:bodyPr wrap="none">
                <a:spAutoFit/>
              </a:bodyPr>
              <a:lstStyle/>
              <a:p>
                <a:r>
                  <a:rPr lang="ja-JP" altLang="en-US" sz="3200" dirty="0"/>
                  <a:t>表が出る事象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oMath>
                </a14:m>
                <a:endParaRPr lang="ja-JP" altLang="en-US" sz="3200" dirty="0"/>
              </a:p>
            </p:txBody>
          </p:sp>
        </mc:Choice>
        <mc:Fallback xmlns="">
          <p:sp>
            <p:nvSpPr>
              <p:cNvPr id="7" name="正方形/長方形 6">
                <a:extLst>
                  <a:ext uri="{FF2B5EF4-FFF2-40B4-BE49-F238E27FC236}">
                    <a16:creationId xmlns:a16="http://schemas.microsoft.com/office/drawing/2014/main" id="{6FB95215-C9A1-485E-9EB8-508621AC1EB6}"/>
                  </a:ext>
                </a:extLst>
              </p:cNvPr>
              <p:cNvSpPr>
                <a:spLocks noRot="1" noChangeAspect="1" noMove="1" noResize="1" noEditPoints="1" noAdjustHandles="1" noChangeArrowheads="1" noChangeShapeType="1" noTextEdit="1"/>
              </p:cNvSpPr>
              <p:nvPr/>
            </p:nvSpPr>
            <p:spPr>
              <a:xfrm>
                <a:off x="3991952" y="2551677"/>
                <a:ext cx="4368247" cy="584775"/>
              </a:xfrm>
              <a:prstGeom prst="rect">
                <a:avLst/>
              </a:prstGeom>
              <a:blipFill>
                <a:blip r:embed="rId3"/>
                <a:stretch>
                  <a:fillRect l="-3631"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1B86FFA-3CD8-42B0-A165-B131D606AB20}"/>
                  </a:ext>
                </a:extLst>
              </p:cNvPr>
              <p:cNvSpPr/>
              <p:nvPr/>
            </p:nvSpPr>
            <p:spPr>
              <a:xfrm>
                <a:off x="3991952" y="3136451"/>
                <a:ext cx="4216988" cy="585097"/>
              </a:xfrm>
              <a:prstGeom prst="rect">
                <a:avLst/>
              </a:prstGeom>
            </p:spPr>
            <p:txBody>
              <a:bodyPr wrap="none">
                <a:spAutoFit/>
              </a:bodyPr>
              <a:lstStyle/>
              <a:p>
                <a:r>
                  <a:rPr lang="ja-JP" altLang="en-US" sz="3200" dirty="0"/>
                  <a:t>裏が出る事象 </a:t>
                </a:r>
                <a:r>
                  <a:rPr lang="en-US" altLang="ja-JP" sz="3200" dirty="0"/>
                  <a:t>:</a:t>
                </a:r>
                <a:r>
                  <a:rPr lang="ja-JP" altLang="en-US" sz="3200" dirty="0"/>
                  <a:t> </a:t>
                </a:r>
                <a14:m>
                  <m:oMath xmlns:m="http://schemas.openxmlformats.org/officeDocument/2006/math">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oMath>
                </a14:m>
                <a:endParaRPr lang="ja-JP" altLang="en-US" sz="3200" dirty="0"/>
              </a:p>
            </p:txBody>
          </p:sp>
        </mc:Choice>
        <mc:Fallback xmlns="">
          <p:sp>
            <p:nvSpPr>
              <p:cNvPr id="8" name="正方形/長方形 7">
                <a:extLst>
                  <a:ext uri="{FF2B5EF4-FFF2-40B4-BE49-F238E27FC236}">
                    <a16:creationId xmlns:a16="http://schemas.microsoft.com/office/drawing/2014/main" id="{11B86FFA-3CD8-42B0-A165-B131D606AB20}"/>
                  </a:ext>
                </a:extLst>
              </p:cNvPr>
              <p:cNvSpPr>
                <a:spLocks noRot="1" noChangeAspect="1" noMove="1" noResize="1" noEditPoints="1" noAdjustHandles="1" noChangeArrowheads="1" noChangeShapeType="1" noTextEdit="1"/>
              </p:cNvSpPr>
              <p:nvPr/>
            </p:nvSpPr>
            <p:spPr>
              <a:xfrm>
                <a:off x="3991952" y="3136451"/>
                <a:ext cx="4216988" cy="585097"/>
              </a:xfrm>
              <a:prstGeom prst="rect">
                <a:avLst/>
              </a:prstGeom>
              <a:blipFill>
                <a:blip r:embed="rId4"/>
                <a:stretch>
                  <a:fillRect l="-3757" t="-12632" b="-3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B0FA94D-DD10-4EA5-B3F8-C6AD18CE0C9F}"/>
                  </a:ext>
                </a:extLst>
              </p:cNvPr>
              <p:cNvSpPr/>
              <p:nvPr/>
            </p:nvSpPr>
            <p:spPr>
              <a:xfrm>
                <a:off x="381919" y="4327292"/>
                <a:ext cx="3148619" cy="646331"/>
              </a:xfrm>
              <a:prstGeom prst="rect">
                <a:avLst/>
              </a:prstGeom>
            </p:spPr>
            <p:txBody>
              <a:bodyPr wrap="none">
                <a:spAutoFit/>
              </a:bodyPr>
              <a:lstStyle/>
              <a:p>
                <a:r>
                  <a:rPr lang="ja-JP" altLang="en-US" sz="3600" b="1" dirty="0">
                    <a:solidFill>
                      <a:schemeClr val="tx1"/>
                    </a:solidFill>
                  </a:rPr>
                  <a:t>確率関数 </a:t>
                </a:r>
                <a14:m>
                  <m:oMath xmlns:m="http://schemas.openxmlformats.org/officeDocument/2006/math">
                    <m:r>
                      <a:rPr lang="en-US" altLang="ja-JP" sz="3600" b="1" i="1" smtClean="0">
                        <a:solidFill>
                          <a:schemeClr val="tx1"/>
                        </a:solidFill>
                        <a:latin typeface="Cambria Math" panose="02040503050406030204" pitchFamily="18" charset="0"/>
                      </a:rPr>
                      <m:t>𝒑</m:t>
                    </m:r>
                    <m:r>
                      <a:rPr lang="en-US" altLang="ja-JP" sz="3600" b="1" i="0" smtClean="0">
                        <a:solidFill>
                          <a:schemeClr val="tx1"/>
                        </a:solidFill>
                        <a:latin typeface="Cambria Math" panose="02040503050406030204" pitchFamily="18" charset="0"/>
                      </a:rPr>
                      <m:t>(</m:t>
                    </m:r>
                    <m:r>
                      <a:rPr lang="en-US" altLang="ja-JP" sz="3600" b="1" i="1" smtClean="0">
                        <a:solidFill>
                          <a:schemeClr val="tx1"/>
                        </a:solidFill>
                        <a:latin typeface="Cambria Math" panose="02040503050406030204" pitchFamily="18" charset="0"/>
                      </a:rPr>
                      <m:t>𝑿</m:t>
                    </m:r>
                    <m:r>
                      <a:rPr lang="en-US" altLang="ja-JP" sz="3600" b="1" i="1" smtClean="0">
                        <a:solidFill>
                          <a:schemeClr val="tx1"/>
                        </a:solidFill>
                        <a:latin typeface="Cambria Math" panose="02040503050406030204" pitchFamily="18" charset="0"/>
                      </a:rPr>
                      <m:t>)</m:t>
                    </m:r>
                  </m:oMath>
                </a14:m>
                <a:endParaRPr lang="ja-JP" altLang="en-US" sz="3600" dirty="0">
                  <a:solidFill>
                    <a:schemeClr val="tx1"/>
                  </a:solidFill>
                </a:endParaRPr>
              </a:p>
            </p:txBody>
          </p:sp>
        </mc:Choice>
        <mc:Fallback xmlns="">
          <p:sp>
            <p:nvSpPr>
              <p:cNvPr id="9" name="正方形/長方形 8">
                <a:extLst>
                  <a:ext uri="{FF2B5EF4-FFF2-40B4-BE49-F238E27FC236}">
                    <a16:creationId xmlns:a16="http://schemas.microsoft.com/office/drawing/2014/main" id="{9B0FA94D-DD10-4EA5-B3F8-C6AD18CE0C9F}"/>
                  </a:ext>
                </a:extLst>
              </p:cNvPr>
              <p:cNvSpPr>
                <a:spLocks noRot="1" noChangeAspect="1" noMove="1" noResize="1" noEditPoints="1" noAdjustHandles="1" noChangeArrowheads="1" noChangeShapeType="1" noTextEdit="1"/>
              </p:cNvSpPr>
              <p:nvPr/>
            </p:nvSpPr>
            <p:spPr>
              <a:xfrm>
                <a:off x="381919" y="4327292"/>
                <a:ext cx="3148619" cy="646331"/>
              </a:xfrm>
              <a:prstGeom prst="rect">
                <a:avLst/>
              </a:prstGeom>
              <a:blipFill>
                <a:blip r:embed="rId5"/>
                <a:stretch>
                  <a:fillRect l="-6008" t="-15094" b="-349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8A67283-8449-4EF7-B0CD-017A99BCD2B6}"/>
                  </a:ext>
                </a:extLst>
              </p:cNvPr>
              <p:cNvSpPr/>
              <p:nvPr/>
            </p:nvSpPr>
            <p:spPr>
              <a:xfrm>
                <a:off x="3991952" y="4112968"/>
                <a:ext cx="5031506" cy="584775"/>
              </a:xfrm>
              <a:prstGeom prst="rect">
                <a:avLst/>
              </a:prstGeom>
            </p:spPr>
            <p:txBody>
              <a:bodyPr wrap="none">
                <a:spAutoFit/>
              </a:bodyPr>
              <a:lstStyle/>
              <a:p>
                <a:r>
                  <a:rPr lang="ja-JP" altLang="en-US" sz="3200" dirty="0"/>
                  <a:t>表がでる確率：</a:t>
                </a:r>
                <a14:m>
                  <m:oMath xmlns:m="http://schemas.openxmlformats.org/officeDocument/2006/math">
                    <m:r>
                      <a:rPr lang="en-US" altLang="ja-JP" sz="3200" b="0" i="1">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表</m:t>
                    </m:r>
                    <m:r>
                      <a:rPr lang="en-US" altLang="ja-JP" sz="3200" b="0" i="1">
                        <a:latin typeface="Cambria Math" panose="02040503050406030204" pitchFamily="18" charset="0"/>
                      </a:rPr>
                      <m:t>)</m:t>
                    </m:r>
                  </m:oMath>
                </a14:m>
                <a:endParaRPr lang="ja-JP" altLang="en-US" sz="3200" dirty="0"/>
              </a:p>
            </p:txBody>
          </p:sp>
        </mc:Choice>
        <mc:Fallback xmlns="">
          <p:sp>
            <p:nvSpPr>
              <p:cNvPr id="10" name="正方形/長方形 9">
                <a:extLst>
                  <a:ext uri="{FF2B5EF4-FFF2-40B4-BE49-F238E27FC236}">
                    <a16:creationId xmlns:a16="http://schemas.microsoft.com/office/drawing/2014/main" id="{C8A67283-8449-4EF7-B0CD-017A99BCD2B6}"/>
                  </a:ext>
                </a:extLst>
              </p:cNvPr>
              <p:cNvSpPr>
                <a:spLocks noRot="1" noChangeAspect="1" noMove="1" noResize="1" noEditPoints="1" noAdjustHandles="1" noChangeArrowheads="1" noChangeShapeType="1" noTextEdit="1"/>
              </p:cNvSpPr>
              <p:nvPr/>
            </p:nvSpPr>
            <p:spPr>
              <a:xfrm>
                <a:off x="3991952" y="4112968"/>
                <a:ext cx="5031506" cy="584775"/>
              </a:xfrm>
              <a:prstGeom prst="rect">
                <a:avLst/>
              </a:prstGeom>
              <a:blipFill>
                <a:blip r:embed="rId6"/>
                <a:stretch>
                  <a:fillRect l="-3152"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D1413A6-40C1-4592-ACBF-C6F0D667F4E3}"/>
                  </a:ext>
                </a:extLst>
              </p:cNvPr>
              <p:cNvSpPr/>
              <p:nvPr/>
            </p:nvSpPr>
            <p:spPr>
              <a:xfrm>
                <a:off x="3991952" y="4697743"/>
                <a:ext cx="4880247" cy="585097"/>
              </a:xfrm>
              <a:prstGeom prst="rect">
                <a:avLst/>
              </a:prstGeom>
            </p:spPr>
            <p:txBody>
              <a:bodyPr wrap="none">
                <a:spAutoFit/>
              </a:bodyPr>
              <a:lstStyle/>
              <a:p>
                <a:r>
                  <a:rPr lang="ja-JP" altLang="en-US" sz="3200" dirty="0"/>
                  <a:t>裏がでる確率：</a:t>
                </a:r>
                <a14:m>
                  <m:oMath xmlns:m="http://schemas.openxmlformats.org/officeDocument/2006/math">
                    <m:r>
                      <a:rPr lang="en-US" altLang="ja-JP" sz="3200" b="0" i="1" smtClean="0">
                        <a:latin typeface="Cambria Math" panose="02040503050406030204" pitchFamily="18" charset="0"/>
                      </a:rPr>
                      <m:t>𝑝</m:t>
                    </m:r>
                    <m:r>
                      <a:rPr lang="en-US" altLang="ja-JP" sz="3200" b="0">
                        <a:latin typeface="Cambria Math" panose="02040503050406030204" pitchFamily="18" charset="0"/>
                      </a:rPr>
                      <m:t>(</m:t>
                    </m:r>
                    <m:r>
                      <a:rPr lang="en-US" altLang="ja-JP" sz="3200" b="0" i="1">
                        <a:latin typeface="Cambria Math" panose="02040503050406030204" pitchFamily="18" charset="0"/>
                      </a:rPr>
                      <m:t>𝑋</m:t>
                    </m:r>
                    <m:r>
                      <a:rPr lang="en-US" altLang="ja-JP" sz="3200" b="0" i="1" smtClean="0">
                        <a:latin typeface="Cambria Math" panose="02040503050406030204" pitchFamily="18" charset="0"/>
                      </a:rPr>
                      <m:t>=</m:t>
                    </m:r>
                    <m:r>
                      <a:rPr lang="ja-JP" altLang="en-US" sz="3200" b="0" i="1">
                        <a:latin typeface="Cambria Math" panose="02040503050406030204" pitchFamily="18" charset="0"/>
                      </a:rPr>
                      <m:t>裏</m:t>
                    </m:r>
                    <m:r>
                      <a:rPr lang="en-US" altLang="ja-JP" sz="3200" b="0" i="1">
                        <a:latin typeface="Cambria Math" panose="02040503050406030204" pitchFamily="18" charset="0"/>
                      </a:rPr>
                      <m:t>)</m:t>
                    </m:r>
                  </m:oMath>
                </a14:m>
                <a:endParaRPr lang="ja-JP" altLang="en-US" sz="3200" dirty="0"/>
              </a:p>
            </p:txBody>
          </p:sp>
        </mc:Choice>
        <mc:Fallback xmlns="">
          <p:sp>
            <p:nvSpPr>
              <p:cNvPr id="11" name="正方形/長方形 10">
                <a:extLst>
                  <a:ext uri="{FF2B5EF4-FFF2-40B4-BE49-F238E27FC236}">
                    <a16:creationId xmlns:a16="http://schemas.microsoft.com/office/drawing/2014/main" id="{3D1413A6-40C1-4592-ACBF-C6F0D667F4E3}"/>
                  </a:ext>
                </a:extLst>
              </p:cNvPr>
              <p:cNvSpPr>
                <a:spLocks noRot="1" noChangeAspect="1" noMove="1" noResize="1" noEditPoints="1" noAdjustHandles="1" noChangeArrowheads="1" noChangeShapeType="1" noTextEdit="1"/>
              </p:cNvSpPr>
              <p:nvPr/>
            </p:nvSpPr>
            <p:spPr>
              <a:xfrm>
                <a:off x="3991952" y="4697743"/>
                <a:ext cx="4880247" cy="585097"/>
              </a:xfrm>
              <a:prstGeom prst="rect">
                <a:avLst/>
              </a:prstGeom>
              <a:blipFill>
                <a:blip r:embed="rId7"/>
                <a:stretch>
                  <a:fillRect l="-3250" t="-12500"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6860F912-9056-4604-9BBD-C222C833E345}"/>
                  </a:ext>
                </a:extLst>
              </p:cNvPr>
              <p:cNvSpPr/>
              <p:nvPr/>
            </p:nvSpPr>
            <p:spPr>
              <a:xfrm>
                <a:off x="2822851" y="5802125"/>
                <a:ext cx="6049348" cy="650756"/>
              </a:xfrm>
              <a:prstGeom prst="rect">
                <a:avLst/>
              </a:prstGeom>
            </p:spPr>
            <p:txBody>
              <a:bodyPr wrap="none">
                <a:spAutoFit/>
              </a:bodyPr>
              <a:lstStyle/>
              <a:p>
                <a14:m>
                  <m:oMath xmlns:m="http://schemas.openxmlformats.org/officeDocument/2006/math">
                    <m:r>
                      <a:rPr lang="en-US" altLang="ja-JP" sz="3600" b="0" i="1" smtClean="0">
                        <a:solidFill>
                          <a:schemeClr val="accent1"/>
                        </a:solidFill>
                        <a:latin typeface="Cambria Math" panose="02040503050406030204" pitchFamily="18" charset="0"/>
                      </a:rPr>
                      <m:t>𝑝</m:t>
                    </m:r>
                    <m:d>
                      <m:dPr>
                        <m:ctrlPr>
                          <a:rPr lang="en-US" altLang="ja-JP" sz="3600" i="1" smtClean="0">
                            <a:solidFill>
                              <a:schemeClr val="accent1"/>
                            </a:solidFill>
                            <a:latin typeface="Cambria Math" panose="02040503050406030204" pitchFamily="18" charset="0"/>
                          </a:rPr>
                        </m:ctrlPr>
                      </m:dPr>
                      <m:e>
                        <m:r>
                          <a:rPr lang="ja-JP" altLang="en-US" sz="3600" b="0" i="1">
                            <a:solidFill>
                              <a:schemeClr val="accent1"/>
                            </a:solidFill>
                            <a:latin typeface="Cambria Math" panose="02040503050406030204" pitchFamily="18" charset="0"/>
                          </a:rPr>
                          <m:t>事象</m:t>
                        </m:r>
                      </m:e>
                    </m:d>
                    <m:r>
                      <a:rPr lang="en-US" altLang="ja-JP" sz="3600" b="0" i="1" smtClean="0">
                        <a:solidFill>
                          <a:schemeClr val="accent1"/>
                        </a:solidFill>
                        <a:latin typeface="Cambria Math" panose="02040503050406030204" pitchFamily="18" charset="0"/>
                      </a:rPr>
                      <m:t>=</m:t>
                    </m:r>
                    <m:r>
                      <a:rPr lang="ja-JP" altLang="en-US" sz="3600" b="0" i="1">
                        <a:solidFill>
                          <a:schemeClr val="accent1"/>
                        </a:solidFill>
                        <a:latin typeface="Cambria Math" panose="02040503050406030204" pitchFamily="18" charset="0"/>
                      </a:rPr>
                      <m:t>事象</m:t>
                    </m:r>
                    <m:r>
                      <a:rPr lang="ja-JP" altLang="en-US" sz="3600" b="0" i="1" dirty="0">
                        <a:solidFill>
                          <a:schemeClr val="accent1"/>
                        </a:solidFill>
                        <a:latin typeface="Cambria Math" panose="02040503050406030204" pitchFamily="18" charset="0"/>
                      </a:rPr>
                      <m:t>が</m:t>
                    </m:r>
                  </m:oMath>
                </a14:m>
                <a:r>
                  <a:rPr lang="ja-JP" altLang="en-US" sz="3600" dirty="0">
                    <a:solidFill>
                      <a:schemeClr val="accent1"/>
                    </a:solidFill>
                  </a:rPr>
                  <a:t>起きる確率</a:t>
                </a:r>
              </a:p>
            </p:txBody>
          </p:sp>
        </mc:Choice>
        <mc:Fallback xmlns="">
          <p:sp>
            <p:nvSpPr>
              <p:cNvPr id="3" name="正方形/長方形 2">
                <a:extLst>
                  <a:ext uri="{FF2B5EF4-FFF2-40B4-BE49-F238E27FC236}">
                    <a16:creationId xmlns:a16="http://schemas.microsoft.com/office/drawing/2014/main" id="{6860F912-9056-4604-9BBD-C222C833E345}"/>
                  </a:ext>
                </a:extLst>
              </p:cNvPr>
              <p:cNvSpPr>
                <a:spLocks noRot="1" noChangeAspect="1" noMove="1" noResize="1" noEditPoints="1" noAdjustHandles="1" noChangeArrowheads="1" noChangeShapeType="1" noTextEdit="1"/>
              </p:cNvSpPr>
              <p:nvPr/>
            </p:nvSpPr>
            <p:spPr>
              <a:xfrm>
                <a:off x="2822851" y="5802125"/>
                <a:ext cx="6049348" cy="650756"/>
              </a:xfrm>
              <a:prstGeom prst="rect">
                <a:avLst/>
              </a:prstGeom>
              <a:blipFill>
                <a:blip r:embed="rId8"/>
                <a:stretch>
                  <a:fillRect t="-13084" r="-2218" b="-355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54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798B4BEB-553F-486B-9704-EC37F512CFC5}"/>
              </a:ext>
            </a:extLst>
          </p:cNvPr>
          <p:cNvSpPr/>
          <p:nvPr/>
        </p:nvSpPr>
        <p:spPr>
          <a:xfrm>
            <a:off x="129608" y="1413706"/>
            <a:ext cx="11905510" cy="30242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EFE4684-CE0A-4423-9016-4FB30A51C21E}"/>
              </a:ext>
            </a:extLst>
          </p:cNvPr>
          <p:cNvSpPr>
            <a:spLocks noGrp="1"/>
          </p:cNvSpPr>
          <p:nvPr>
            <p:ph type="title"/>
          </p:nvPr>
        </p:nvSpPr>
        <p:spPr/>
        <p:txBody>
          <a:bodyPr/>
          <a:lstStyle/>
          <a:p>
            <a:r>
              <a:rPr lang="en-US" altLang="ja-JP" dirty="0"/>
              <a:t>2.1 </a:t>
            </a:r>
            <a:r>
              <a:rPr lang="ja-JP" altLang="en-US" dirty="0"/>
              <a:t>確率変数とは</a:t>
            </a:r>
            <a:endParaRPr kumimoji="1" lang="ja-JP" altLang="en-US" dirty="0"/>
          </a:p>
        </p:txBody>
      </p:sp>
      <p:sp>
        <p:nvSpPr>
          <p:cNvPr id="4" name="正方形/長方形 3">
            <a:extLst>
              <a:ext uri="{FF2B5EF4-FFF2-40B4-BE49-F238E27FC236}">
                <a16:creationId xmlns:a16="http://schemas.microsoft.com/office/drawing/2014/main" id="{7984BB85-1AB4-4B2D-B90D-6A80C641340F}"/>
              </a:ext>
            </a:extLst>
          </p:cNvPr>
          <p:cNvSpPr/>
          <p:nvPr/>
        </p:nvSpPr>
        <p:spPr>
          <a:xfrm>
            <a:off x="285324" y="1686453"/>
            <a:ext cx="8084264" cy="646331"/>
          </a:xfrm>
          <a:prstGeom prst="rect">
            <a:avLst/>
          </a:prstGeom>
        </p:spPr>
        <p:txBody>
          <a:bodyPr wrap="none">
            <a:spAutoFit/>
          </a:bodyPr>
          <a:lstStyle/>
          <a:p>
            <a:r>
              <a:rPr lang="ja-JP" altLang="en-US" sz="3600" b="1" u="sng" dirty="0"/>
              <a:t>コインを</a:t>
            </a:r>
            <a:r>
              <a:rPr lang="en-US" altLang="ja-JP" sz="3600" b="1" u="sng" dirty="0"/>
              <a:t>3</a:t>
            </a:r>
            <a:r>
              <a:rPr lang="ja-JP" altLang="en-US" sz="3600" b="1" u="sng" dirty="0"/>
              <a:t>回投げて，表が</a:t>
            </a:r>
            <a:r>
              <a:rPr lang="en-US" altLang="ja-JP" sz="3600" b="1" u="sng" dirty="0"/>
              <a:t>2</a:t>
            </a:r>
            <a:r>
              <a:rPr lang="ja-JP" altLang="en-US" sz="3600" b="1" u="sng" dirty="0"/>
              <a:t>回出る確率</a:t>
            </a:r>
            <a:endParaRPr lang="en-US" altLang="ja-JP" sz="3600" b="1" u="sng"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A848B113-92F8-4DE9-BE2A-2C9D8503E966}"/>
                  </a:ext>
                </a:extLst>
              </p:cNvPr>
              <p:cNvSpPr/>
              <p:nvPr/>
            </p:nvSpPr>
            <p:spPr>
              <a:xfrm>
                <a:off x="349417" y="2601073"/>
                <a:ext cx="6388672" cy="787716"/>
              </a:xfrm>
              <a:prstGeom prst="rect">
                <a:avLst/>
              </a:prstGeom>
            </p:spPr>
            <p:txBody>
              <a:bodyPr wrap="none">
                <a:spAutoFit/>
              </a:bodyPr>
              <a:lstStyle/>
              <a:p>
                <a:r>
                  <a:rPr lang="ja-JP" altLang="en-US" sz="3200" dirty="0"/>
                  <a:t>・</a:t>
                </a:r>
                <a:r>
                  <a:rPr lang="en-US" altLang="ja-JP" sz="3200" dirty="0"/>
                  <a:t>1</a:t>
                </a:r>
                <a:r>
                  <a:rPr lang="ja-JP" altLang="en-US" sz="3200" dirty="0"/>
                  <a:t>回の試行で表になる確率 </a:t>
                </a:r>
                <a14:m>
                  <m:oMath xmlns:m="http://schemas.openxmlformats.org/officeDocument/2006/math">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den>
                    </m:f>
                  </m:oMath>
                </a14:m>
                <a:endParaRPr lang="ja-JP" altLang="en-US" sz="3200" dirty="0"/>
              </a:p>
            </p:txBody>
          </p:sp>
        </mc:Choice>
        <mc:Fallback xmlns="">
          <p:sp>
            <p:nvSpPr>
              <p:cNvPr id="5" name="正方形/長方形 4">
                <a:extLst>
                  <a:ext uri="{FF2B5EF4-FFF2-40B4-BE49-F238E27FC236}">
                    <a16:creationId xmlns:a16="http://schemas.microsoft.com/office/drawing/2014/main" id="{A848B113-92F8-4DE9-BE2A-2C9D8503E966}"/>
                  </a:ext>
                </a:extLst>
              </p:cNvPr>
              <p:cNvSpPr>
                <a:spLocks noRot="1" noChangeAspect="1" noMove="1" noResize="1" noEditPoints="1" noAdjustHandles="1" noChangeArrowheads="1" noChangeShapeType="1" noTextEdit="1"/>
              </p:cNvSpPr>
              <p:nvPr/>
            </p:nvSpPr>
            <p:spPr>
              <a:xfrm>
                <a:off x="349417" y="2601073"/>
                <a:ext cx="6388672" cy="787716"/>
              </a:xfrm>
              <a:prstGeom prst="rect">
                <a:avLst/>
              </a:prstGeom>
              <a:blipFill>
                <a:blip r:embed="rId2"/>
                <a:stretch>
                  <a:fillRect l="-2385"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E506E170-081B-43FA-948B-21BE61A727C1}"/>
                  </a:ext>
                </a:extLst>
              </p:cNvPr>
              <p:cNvSpPr/>
              <p:nvPr/>
            </p:nvSpPr>
            <p:spPr>
              <a:xfrm>
                <a:off x="349417" y="3413174"/>
                <a:ext cx="12111072" cy="787716"/>
              </a:xfrm>
              <a:prstGeom prst="rect">
                <a:avLst/>
              </a:prstGeom>
            </p:spPr>
            <p:txBody>
              <a:bodyPr wrap="none">
                <a:spAutoFit/>
              </a:bodyPr>
              <a:lstStyle/>
              <a:p>
                <a:r>
                  <a:rPr lang="ja-JP" altLang="en-US" sz="3200" b="0" dirty="0"/>
                  <a:t>・求める確率 </a:t>
                </a:r>
                <a14:m>
                  <m:oMath xmlns:m="http://schemas.openxmlformats.org/officeDocument/2006/math">
                    <m:r>
                      <a:rPr lang="en-US" altLang="ja-JP" sz="3200" b="0" i="1" smtClean="0">
                        <a:latin typeface="Cambria Math" panose="02040503050406030204" pitchFamily="18" charset="0"/>
                      </a:rPr>
                      <m:t>𝑃</m:t>
                    </m:r>
                    <m:d>
                      <m:dPr>
                        <m:ctrlPr>
                          <a:rPr lang="en-US" altLang="ja-JP" sz="3200" i="1">
                            <a:latin typeface="Cambria Math" panose="02040503050406030204" pitchFamily="18" charset="0"/>
                          </a:rPr>
                        </m:ctrlPr>
                      </m:dPr>
                      <m:e>
                        <m:r>
                          <m:rPr>
                            <m:nor/>
                          </m:rPr>
                          <a:rPr lang="en-US" altLang="ja-JP" sz="3200" b="0" i="0" smtClean="0">
                            <a:latin typeface="Cambria Math" panose="02040503050406030204" pitchFamily="18" charset="0"/>
                          </a:rPr>
                          <m:t>10</m:t>
                        </m:r>
                        <m:r>
                          <m:rPr>
                            <m:nor/>
                          </m:rPr>
                          <a:rPr lang="ja-JP" altLang="en-US" sz="3200" dirty="0"/>
                          <m:t>回投げて表が</m:t>
                        </m:r>
                        <m:r>
                          <m:rPr>
                            <m:nor/>
                          </m:rPr>
                          <a:rPr lang="en-US" altLang="ja-JP" sz="3200" b="0" i="0" dirty="0" smtClean="0"/>
                          <m:t>3</m:t>
                        </m:r>
                        <m:r>
                          <m:rPr>
                            <m:nor/>
                          </m:rPr>
                          <a:rPr lang="ja-JP" altLang="en-US" sz="3200" dirty="0"/>
                          <m:t>回出る</m:t>
                        </m:r>
                      </m:e>
                    </m:d>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b="0" i="1" smtClean="0">
                                <a:latin typeface="Cambria Math" panose="02040503050406030204" pitchFamily="18" charset="0"/>
                              </a:rPr>
                              <m:t>10</m:t>
                            </m:r>
                          </m:num>
                          <m:den>
                            <m:r>
                              <a:rPr lang="en-US" altLang="ja-JP" sz="3200" b="0" i="1" smtClean="0">
                                <a:latin typeface="Cambria Math" panose="02040503050406030204" pitchFamily="18" charset="0"/>
                              </a:rPr>
                              <m:t>3</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3</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
                              <a:rPr lang="en-US" altLang="ja-JP" sz="3200" i="1">
                                <a:latin typeface="Cambria Math" panose="02040503050406030204" pitchFamily="18" charset="0"/>
                              </a:rPr>
                              <m:t>2</m:t>
                            </m:r>
                          </m:den>
                        </m:f>
                        <m:r>
                          <a:rPr lang="en-US" altLang="ja-JP" sz="3200" i="1">
                            <a:latin typeface="Cambria Math" panose="02040503050406030204" pitchFamily="18" charset="0"/>
                          </a:rPr>
                          <m:t>)</m:t>
                        </m:r>
                      </m:e>
                      <m:sup>
                        <m:r>
                          <a:rPr lang="en-US" altLang="ja-JP" sz="3200" b="0" i="1" smtClean="0">
                            <a:latin typeface="Cambria Math" panose="02040503050406030204" pitchFamily="18" charset="0"/>
                          </a:rPr>
                          <m:t>10−3</m:t>
                        </m:r>
                      </m:sup>
                    </m:sSup>
                  </m:oMath>
                </a14:m>
                <a:endParaRPr lang="ja-JP" altLang="en-US" sz="3200" dirty="0"/>
              </a:p>
            </p:txBody>
          </p:sp>
        </mc:Choice>
        <mc:Fallback xmlns="">
          <p:sp>
            <p:nvSpPr>
              <p:cNvPr id="6" name="正方形/長方形 5">
                <a:extLst>
                  <a:ext uri="{FF2B5EF4-FFF2-40B4-BE49-F238E27FC236}">
                    <a16:creationId xmlns:a16="http://schemas.microsoft.com/office/drawing/2014/main" id="{E506E170-081B-43FA-948B-21BE61A727C1}"/>
                  </a:ext>
                </a:extLst>
              </p:cNvPr>
              <p:cNvSpPr>
                <a:spLocks noRot="1" noChangeAspect="1" noMove="1" noResize="1" noEditPoints="1" noAdjustHandles="1" noChangeArrowheads="1" noChangeShapeType="1" noTextEdit="1"/>
              </p:cNvSpPr>
              <p:nvPr/>
            </p:nvSpPr>
            <p:spPr>
              <a:xfrm>
                <a:off x="349417" y="3413174"/>
                <a:ext cx="12111072" cy="787716"/>
              </a:xfrm>
              <a:prstGeom prst="rect">
                <a:avLst/>
              </a:prstGeom>
              <a:blipFill>
                <a:blip r:embed="rId3"/>
                <a:stretch>
                  <a:fillRect l="-1258" b="-13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4DE3097-1186-4479-89C3-0795694D4216}"/>
                  </a:ext>
                </a:extLst>
              </p:cNvPr>
              <p:cNvSpPr/>
              <p:nvPr/>
            </p:nvSpPr>
            <p:spPr>
              <a:xfrm>
                <a:off x="700536" y="5261766"/>
                <a:ext cx="10312246" cy="1072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i="1">
                              <a:latin typeface="Cambria Math" panose="02040503050406030204" pitchFamily="18" charset="0"/>
                            </a:rPr>
                          </m:ctrlPr>
                        </m:dPr>
                        <m:e>
                          <m:r>
                            <a:rPr lang="en-US" altLang="ja-JP" sz="3600" b="1" i="1" smtClean="0">
                              <a:solidFill>
                                <a:schemeClr val="accent1"/>
                              </a:solidFill>
                              <a:latin typeface="Cambria Math" panose="02040503050406030204" pitchFamily="18" charset="0"/>
                            </a:rPr>
                            <m:t>𝒏</m:t>
                          </m:r>
                          <m:r>
                            <m:rPr>
                              <m:nor/>
                            </m:rPr>
                            <a:rPr lang="ja-JP" altLang="en-US" sz="3600" b="1" dirty="0">
                              <a:solidFill>
                                <a:schemeClr val="accent1"/>
                              </a:solidFill>
                            </a:rPr>
                            <m:t>回投げて表が</m:t>
                          </m:r>
                          <m:r>
                            <a:rPr lang="en-US" altLang="ja-JP" sz="3600" b="1" i="1">
                              <a:solidFill>
                                <a:schemeClr val="accent1"/>
                              </a:solidFill>
                              <a:latin typeface="Cambria Math" panose="02040503050406030204" pitchFamily="18" charset="0"/>
                            </a:rPr>
                            <m:t>𝒎</m:t>
                          </m:r>
                          <m:r>
                            <m:rPr>
                              <m:nor/>
                            </m:rPr>
                            <a:rPr lang="ja-JP" altLang="en-US" sz="3600" b="1" dirty="0">
                              <a:solidFill>
                                <a:schemeClr val="accent1"/>
                              </a:solidFill>
                            </a:rPr>
                            <m:t>回出る</m:t>
                          </m:r>
                        </m:e>
                      </m:d>
                      <m:r>
                        <a:rPr lang="en-US" altLang="ja-JP" sz="3600" b="0" i="1" smtClean="0">
                          <a:latin typeface="Cambria Math" panose="02040503050406030204" pitchFamily="18" charset="0"/>
                        </a:rPr>
                        <m:t>=</m:t>
                      </m:r>
                      <m:d>
                        <m:dPr>
                          <m:ctrlPr>
                            <a:rPr lang="en-US" altLang="ja-JP" sz="3600" i="1">
                              <a:latin typeface="Cambria Math" panose="02040503050406030204" pitchFamily="18" charset="0"/>
                            </a:rPr>
                          </m:ctrlPr>
                        </m:dPr>
                        <m:e>
                          <m:f>
                            <m:fPr>
                              <m:type m:val="noBar"/>
                              <m:ctrlPr>
                                <a:rPr lang="en-US" altLang="ja-JP" sz="3600" i="1">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𝑚</m:t>
                              </m:r>
                            </m:den>
                          </m:f>
                        </m:e>
                      </m:d>
                      <m:sSup>
                        <m:sSupPr>
                          <m:ctrlPr>
                            <a:rPr lang="en-US" altLang="ja-JP" sz="3600" i="1">
                              <a:latin typeface="Cambria Math" panose="02040503050406030204" pitchFamily="18" charset="0"/>
                            </a:rPr>
                          </m:ctrlPr>
                        </m:sSupPr>
                        <m:e>
                          <m:r>
                            <a:rPr lang="en-US" altLang="ja-JP" sz="3600" b="0" i="1" smtClean="0">
                              <a:latin typeface="Cambria Math" panose="02040503050406030204" pitchFamily="18" charset="0"/>
                            </a:rPr>
                            <m:t>𝑝</m:t>
                          </m:r>
                        </m:e>
                        <m:sup>
                          <m:r>
                            <a:rPr lang="en-US" altLang="ja-JP" sz="3600" b="0" i="1" smtClean="0">
                              <a:latin typeface="Cambria Math" panose="02040503050406030204" pitchFamily="18" charset="0"/>
                            </a:rPr>
                            <m:t>𝑚</m:t>
                          </m:r>
                        </m:sup>
                      </m:sSup>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(1−</m:t>
                          </m:r>
                          <m:r>
                            <a:rPr lang="en-US" altLang="ja-JP" sz="3600" b="0" i="1" smtClean="0">
                              <a:latin typeface="Cambria Math" panose="02040503050406030204" pitchFamily="18" charset="0"/>
                            </a:rPr>
                            <m:t>𝑝</m:t>
                          </m:r>
                          <m:r>
                            <a:rPr lang="en-US" altLang="ja-JP" sz="3600" i="1">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𝑚</m:t>
                          </m:r>
                        </m:sup>
                      </m:sSup>
                    </m:oMath>
                  </m:oMathPara>
                </a14:m>
                <a:endParaRPr lang="ja-JP" altLang="en-US" sz="3600" dirty="0"/>
              </a:p>
            </p:txBody>
          </p:sp>
        </mc:Choice>
        <mc:Fallback xmlns="">
          <p:sp>
            <p:nvSpPr>
              <p:cNvPr id="7" name="正方形/長方形 6">
                <a:extLst>
                  <a:ext uri="{FF2B5EF4-FFF2-40B4-BE49-F238E27FC236}">
                    <a16:creationId xmlns:a16="http://schemas.microsoft.com/office/drawing/2014/main" id="{94DE3097-1186-4479-89C3-0795694D4216}"/>
                  </a:ext>
                </a:extLst>
              </p:cNvPr>
              <p:cNvSpPr>
                <a:spLocks noRot="1" noChangeAspect="1" noMove="1" noResize="1" noEditPoints="1" noAdjustHandles="1" noChangeArrowheads="1" noChangeShapeType="1" noTextEdit="1"/>
              </p:cNvSpPr>
              <p:nvPr/>
            </p:nvSpPr>
            <p:spPr>
              <a:xfrm>
                <a:off x="700536" y="5261766"/>
                <a:ext cx="10312246" cy="107202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8D3C32D-23D2-4D68-B50A-81F3506A1BEF}"/>
              </a:ext>
            </a:extLst>
          </p:cNvPr>
          <p:cNvSpPr/>
          <p:nvPr/>
        </p:nvSpPr>
        <p:spPr>
          <a:xfrm>
            <a:off x="5622542" y="4673686"/>
            <a:ext cx="1415772" cy="584775"/>
          </a:xfrm>
          <a:prstGeom prst="rect">
            <a:avLst/>
          </a:prstGeom>
        </p:spPr>
        <p:txBody>
          <a:bodyPr wrap="none">
            <a:spAutoFit/>
          </a:bodyPr>
          <a:lstStyle/>
          <a:p>
            <a:r>
              <a:rPr lang="ja-JP" altLang="en-US" sz="3200" b="1" dirty="0">
                <a:solidFill>
                  <a:schemeClr val="bg2">
                    <a:lumMod val="25000"/>
                  </a:schemeClr>
                </a:solidFill>
              </a:rPr>
              <a:t>一般化</a:t>
            </a:r>
          </a:p>
        </p:txBody>
      </p:sp>
      <p:sp>
        <p:nvSpPr>
          <p:cNvPr id="10" name="矢印: 下 9">
            <a:extLst>
              <a:ext uri="{FF2B5EF4-FFF2-40B4-BE49-F238E27FC236}">
                <a16:creationId xmlns:a16="http://schemas.microsoft.com/office/drawing/2014/main" id="{44A4EFE8-00A1-401C-8FBD-569D5C23E140}"/>
              </a:ext>
            </a:extLst>
          </p:cNvPr>
          <p:cNvSpPr/>
          <p:nvPr/>
        </p:nvSpPr>
        <p:spPr>
          <a:xfrm>
            <a:off x="3933227" y="4659825"/>
            <a:ext cx="1689315" cy="584775"/>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498FB9E-F5A2-47C4-8B2A-F2AA33206B27}"/>
              </a:ext>
            </a:extLst>
          </p:cNvPr>
          <p:cNvSpPr/>
          <p:nvPr/>
        </p:nvSpPr>
        <p:spPr>
          <a:xfrm>
            <a:off x="3158052" y="6085604"/>
            <a:ext cx="1005403" cy="584775"/>
          </a:xfrm>
          <a:prstGeom prst="rect">
            <a:avLst/>
          </a:prstGeom>
        </p:spPr>
        <p:txBody>
          <a:bodyPr wrap="none">
            <a:spAutoFit/>
          </a:bodyPr>
          <a:lstStyle/>
          <a:p>
            <a:r>
              <a:rPr lang="ja-JP" altLang="en-US" sz="3200" b="1" dirty="0">
                <a:solidFill>
                  <a:schemeClr val="accent1"/>
                </a:solidFill>
              </a:rPr>
              <a:t>事象</a:t>
            </a:r>
          </a:p>
        </p:txBody>
      </p:sp>
    </p:spTree>
    <p:extLst>
      <p:ext uri="{BB962C8B-B14F-4D97-AF65-F5344CB8AC3E}">
        <p14:creationId xmlns:p14="http://schemas.microsoft.com/office/powerpoint/2010/main" val="42177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dirty="0"/>
              <a:t>ベイズの定理</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dirty="0">
                <a:effectLst>
                  <a:outerShdw blurRad="38100" dist="38100" dir="2700000" algn="tl">
                    <a:srgbClr val="000000">
                      <a:alpha val="43137"/>
                    </a:srgbClr>
                  </a:outerShdw>
                </a:effectLst>
              </a:rPr>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BC894-5445-4FC8-B3D4-86ACFE1353AC}"/>
              </a:ext>
            </a:extLst>
          </p:cNvPr>
          <p:cNvSpPr>
            <a:spLocks noGrp="1"/>
          </p:cNvSpPr>
          <p:nvPr>
            <p:ph type="title"/>
          </p:nvPr>
        </p:nvSpPr>
        <p:spPr/>
        <p:txBody>
          <a:bodyPr/>
          <a:lstStyle/>
          <a:p>
            <a:r>
              <a:rPr lang="en-US" altLang="ja-JP" dirty="0"/>
              <a:t>2.2 </a:t>
            </a:r>
            <a:r>
              <a:rPr lang="ja-JP" altLang="en-US" dirty="0"/>
              <a:t>ベイズの定理</a:t>
            </a:r>
            <a:endParaRPr kumimoji="1" lang="ja-JP" altLang="en-US" dirty="0"/>
          </a:p>
        </p:txBody>
      </p:sp>
      <p:sp>
        <p:nvSpPr>
          <p:cNvPr id="4" name="テキスト ボックス 3">
            <a:extLst>
              <a:ext uri="{FF2B5EF4-FFF2-40B4-BE49-F238E27FC236}">
                <a16:creationId xmlns:a16="http://schemas.microsoft.com/office/drawing/2014/main" id="{09CB4EF5-873C-44ED-9628-51158C24FF92}"/>
              </a:ext>
            </a:extLst>
          </p:cNvPr>
          <p:cNvSpPr txBox="1"/>
          <p:nvPr/>
        </p:nvSpPr>
        <p:spPr>
          <a:xfrm>
            <a:off x="1010651" y="2201778"/>
            <a:ext cx="6112043" cy="523220"/>
          </a:xfrm>
          <a:prstGeom prst="rect">
            <a:avLst/>
          </a:prstGeom>
          <a:noFill/>
        </p:spPr>
        <p:txBody>
          <a:bodyPr wrap="square" rtlCol="0">
            <a:spAutoFit/>
          </a:bodyPr>
          <a:lstStyle/>
          <a:p>
            <a:r>
              <a:rPr kumimoji="1" lang="ja-JP" altLang="en-US" sz="2800" b="1" dirty="0"/>
              <a:t>モンティホール問題を解いてみよう</a:t>
            </a:r>
          </a:p>
        </p:txBody>
      </p:sp>
    </p:spTree>
    <p:extLst>
      <p:ext uri="{BB962C8B-B14F-4D97-AF65-F5344CB8AC3E}">
        <p14:creationId xmlns:p14="http://schemas.microsoft.com/office/powerpoint/2010/main" val="84583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59487"/>
                <a:ext cx="11936506" cy="937446"/>
              </a:xfrm>
            </p:spPr>
            <p:txBody>
              <a:bodyPr>
                <a:normAutofit fontScale="62500" lnSpcReduction="20000"/>
              </a:bodyPr>
              <a:lstStyle/>
              <a:p>
                <a:pPr marL="0" indent="0">
                  <a:buNone/>
                </a:pPr>
                <a:r>
                  <a:rPr lang="en-US" altLang="ja-JP" dirty="0"/>
                  <a:t>PMF(Probability Mass Function)</a:t>
                </a:r>
                <a:r>
                  <a:rPr lang="ja-JP" altLang="en-US" dirty="0"/>
                  <a:t>：</a:t>
                </a:r>
                <a:endParaRPr lang="en-US" altLang="ja-JP" dirty="0"/>
              </a:p>
              <a:p>
                <a:pPr marL="0" indent="0">
                  <a:buNone/>
                </a:pPr>
                <a:r>
                  <a:rPr lang="ja-JP" altLang="en-US" dirty="0"/>
                  <a:t>確率変数として与えられる</a:t>
                </a:r>
                <a:r>
                  <a:rPr kumimoji="1" lang="ja-JP" altLang="en-US" dirty="0"/>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dirty="0"/>
                  <a:t>が</a:t>
                </a:r>
                <a:r>
                  <a:rPr kumimoji="1" lang="ja-JP" altLang="en-US" b="1" dirty="0"/>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𝐏𝐌𝐅</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59487"/>
                <a:ext cx="11936506" cy="937446"/>
              </a:xfrm>
              <a:blipFill>
                <a:blip r:embed="rId3"/>
                <a:stretch>
                  <a:fillRect l="-409" t="-9740" b="-974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PMF</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753" r="-335" b="-39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dirty="0"/>
                  <a:t>：</a:t>
                </a:r>
                <a:r>
                  <a:rPr lang="ja-JP" altLang="en-US" dirty="0"/>
                  <a:t>観測データ</a:t>
                </a:r>
                <a14:m>
                  <m:oMath xmlns:m="http://schemas.openxmlformats.org/officeDocument/2006/math">
                    <m:r>
                      <a:rPr lang="en-US" altLang="ja-JP" i="1">
                        <a:latin typeface="Cambria Math" panose="02040503050406030204" pitchFamily="18" charset="0"/>
                      </a:rPr>
                      <m:t>𝑥</m:t>
                    </m:r>
                  </m:oMath>
                </a14:m>
                <a:r>
                  <a:rPr lang="ja-JP" altLang="en-US" dirty="0"/>
                  <a:t>が</a:t>
                </a:r>
                <a:r>
                  <a:rPr lang="ja-JP" altLang="en-US" b="1" dirty="0"/>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0" dirty="0">
                        <a:latin typeface="Cambria Math" panose="02040503050406030204" pitchFamily="18" charset="0"/>
                      </a:rPr>
                      <m:t>𝐏𝐃𝐅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dirty="0"/>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105" t="-9043" b="-106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m:rPr>
                          <m:sty m:val="p"/>
                        </m:rPr>
                        <a:rPr lang="en-US" altLang="ja-JP" sz="2400" b="0" i="0" dirty="0" smtClean="0">
                          <a:solidFill>
                            <a:schemeClr val="accent1">
                              <a:lumMod val="50000"/>
                            </a:schemeClr>
                          </a:solidFill>
                          <a:latin typeface="Cambria Math" panose="02040503050406030204" pitchFamily="18" charset="0"/>
                        </a:rPr>
                        <m:t>PDF</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669" b="-4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0" dirty="0" smtClean="0">
                        <a:latin typeface="Cambria Math" panose="02040503050406030204" pitchFamily="18" charset="0"/>
                      </a:rPr>
                      <m:t>𝐂𝐃</m:t>
                    </m:r>
                    <m:r>
                      <a:rPr lang="en-US" altLang="ja-JP" b="1" i="0" dirty="0">
                        <a:latin typeface="Cambria Math" panose="02040503050406030204" pitchFamily="18" charset="0"/>
                      </a:rPr>
                      <m:t>𝐅</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dirty="0"/>
                  <a:t>以下になる確率を返す</a:t>
                </a:r>
                <a:r>
                  <a:rPr lang="en-US" altLang="ja-JP" b="1" dirty="0"/>
                  <a:t>(</a:t>
                </a:r>
                <a:r>
                  <a:rPr lang="ja-JP" altLang="en-US" b="1" dirty="0"/>
                  <a:t>パーセント順位</a:t>
                </a:r>
                <a:r>
                  <a:rPr lang="en-US" altLang="ja-JP" b="1" dirty="0"/>
                  <a:t>)</a:t>
                </a:r>
              </a:p>
              <a:p>
                <a:pPr marL="0" indent="0" algn="ctr">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1037" t="-401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dirty="0"/>
                  <a:t>離散型確率分布の場合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m:t>
                    </m:r>
                    <m:r>
                      <m:rPr>
                        <m:sty m:val="p"/>
                      </m:rPr>
                      <a:rPr lang="en-US" altLang="ja-JP" sz="3600" i="0" dirty="0">
                        <a:solidFill>
                          <a:schemeClr val="accent1">
                            <a:lumMod val="50000"/>
                          </a:schemeClr>
                        </a:solidFill>
                        <a:latin typeface="Cambria Math" panose="02040503050406030204" pitchFamily="18" charset="0"/>
                      </a:rPr>
                      <m:t>MF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m:rPr>
                            <m:sty m:val="p"/>
                          </m:rPr>
                          <a:rPr lang="en-US" altLang="ja-JP" sz="3600" i="0">
                            <a:solidFill>
                              <a:schemeClr val="accent1">
                                <a:lumMod val="50000"/>
                              </a:schemeClr>
                            </a:solidFill>
                            <a:latin typeface="Cambria Math" panose="02040503050406030204" pitchFamily="18" charset="0"/>
                          </a:rPr>
                          <m:t>P</m:t>
                        </m:r>
                        <m:r>
                          <m:rPr>
                            <m:sty m:val="p"/>
                          </m:rPr>
                          <a:rPr lang="en-US" altLang="ja-JP" sz="3600" b="0" i="0" smtClean="0">
                            <a:solidFill>
                              <a:schemeClr val="accent1">
                                <a:lumMod val="50000"/>
                              </a:schemeClr>
                            </a:solidFill>
                            <a:latin typeface="Cambria Math" panose="02040503050406030204" pitchFamily="18" charset="0"/>
                          </a:rPr>
                          <m:t>M</m:t>
                        </m:r>
                        <m:r>
                          <m:rPr>
                            <m:sty m:val="p"/>
                          </m:rPr>
                          <a:rPr lang="en-US" altLang="ja-JP" sz="3600" i="0">
                            <a:solidFill>
                              <a:schemeClr val="accent1">
                                <a:lumMod val="50000"/>
                              </a:schemeClr>
                            </a:solidFill>
                            <a:latin typeface="Cambria Math" panose="02040503050406030204" pitchFamily="18" charset="0"/>
                          </a:rPr>
                          <m:t>F</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dirty="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89" t="-4790" b="-21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dirty="0"/>
                  <a:t>連続型確率分布の場合</a:t>
                </a:r>
                <a:r>
                  <a:rPr lang="en-US" altLang="ja-JP" sz="2400" dirty="0"/>
                  <a:t>: </a:t>
                </a:r>
              </a:p>
              <a:p>
                <a14:m>
                  <m:oMath xmlns:m="http://schemas.openxmlformats.org/officeDocument/2006/math">
                    <m:r>
                      <m:rPr>
                        <m:sty m:val="p"/>
                      </m:rPr>
                      <a:rPr lang="en-US" altLang="ja-JP" sz="3600" i="0" dirty="0" smtClean="0">
                        <a:solidFill>
                          <a:schemeClr val="accent1">
                            <a:lumMod val="50000"/>
                          </a:schemeClr>
                        </a:solidFill>
                        <a:latin typeface="Cambria Math" panose="02040503050406030204" pitchFamily="18" charset="0"/>
                      </a:rPr>
                      <m:t>CDF</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m:rPr>
                            <m:sty m:val="p"/>
                          </m:rPr>
                          <a:rPr lang="en-US" altLang="ja-JP" sz="3600" i="0" dirty="0">
                            <a:solidFill>
                              <a:schemeClr val="accent1">
                                <a:lumMod val="50000"/>
                              </a:schemeClr>
                            </a:solidFill>
                            <a:latin typeface="Cambria Math" panose="02040503050406030204" pitchFamily="18" charset="0"/>
                          </a:rPr>
                          <m:t>PDF</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1816" t="-4188" b="-13613"/>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dirty="0"/>
              <a:t>確率分布とは</a:t>
            </a:r>
            <a:endParaRPr lang="en-US" altLang="ja-JP" dirty="0"/>
          </a:p>
          <a:p>
            <a:pPr marL="0" indent="0">
              <a:buNone/>
            </a:pPr>
            <a:r>
              <a:rPr lang="ja-JP" altLang="en-US" dirty="0"/>
              <a:t>幾何分布</a:t>
            </a:r>
            <a:endParaRPr lang="en-US" altLang="ja-JP" dirty="0"/>
          </a:p>
          <a:p>
            <a:pPr marL="0" indent="0">
              <a:buNone/>
            </a:pPr>
            <a:r>
              <a:rPr lang="en-US" altLang="ja-JP" dirty="0"/>
              <a:t>3.2 </a:t>
            </a:r>
            <a:r>
              <a:rPr lang="ja-JP" altLang="en-US" dirty="0"/>
              <a:t>二項分布</a:t>
            </a:r>
            <a:r>
              <a:rPr lang="en-US" altLang="ja-JP" dirty="0"/>
              <a:t>,</a:t>
            </a:r>
          </a:p>
          <a:p>
            <a:pPr marL="0" indent="0">
              <a:buNone/>
            </a:pPr>
            <a:r>
              <a:rPr lang="en-US" altLang="ja-JP" dirty="0"/>
              <a:t>3.3 </a:t>
            </a:r>
            <a:r>
              <a:rPr lang="ja-JP" altLang="en-US" dirty="0"/>
              <a:t>ポアソン分布</a:t>
            </a:r>
            <a:endParaRPr lang="en-US" altLang="ja-JP" dirty="0"/>
          </a:p>
          <a:p>
            <a:pPr marL="0" indent="0">
              <a:buNone/>
            </a:pPr>
            <a:r>
              <a:rPr lang="en-US" altLang="ja-JP" dirty="0"/>
              <a:t>3.4 </a:t>
            </a:r>
            <a:r>
              <a:rPr lang="ja-JP" altLang="en-US" dirty="0"/>
              <a:t>正規分布</a:t>
            </a:r>
            <a:endParaRPr lang="en-US" altLang="ja-JP" dirty="0"/>
          </a:p>
          <a:p>
            <a:pPr marL="0" indent="0">
              <a:buNone/>
            </a:pPr>
            <a:endParaRPr lang="en-US" altLang="ja-JP" dirty="0"/>
          </a:p>
          <a:p>
            <a:pPr marL="0" indent="0">
              <a:buNone/>
            </a:pPr>
            <a:endParaRPr lang="en-US" altLang="ja-JP" dirty="0"/>
          </a:p>
          <a:p>
            <a:pPr marL="0" indent="0">
              <a:buNone/>
            </a:pPr>
            <a:r>
              <a:rPr lang="en-US" altLang="ja-JP" dirty="0"/>
              <a:t>3.5 </a:t>
            </a:r>
            <a:r>
              <a:rPr lang="ja-JP" altLang="en-US" dirty="0"/>
              <a:t>確率分布の畳み込み</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543B7-7F22-954B-99D3-F419242C1B4C}"/>
              </a:ext>
            </a:extLst>
          </p:cNvPr>
          <p:cNvSpPr>
            <a:spLocks noGrp="1"/>
          </p:cNvSpPr>
          <p:nvPr>
            <p:ph type="title"/>
          </p:nvPr>
        </p:nvSpPr>
        <p:spPr/>
        <p:txBody>
          <a:bodyPr/>
          <a:lstStyle/>
          <a:p>
            <a:r>
              <a:rPr kumimoji="1" lang="en-US" altLang="ja-JP" dirty="0"/>
              <a:t>3.1 </a:t>
            </a:r>
            <a:r>
              <a:rPr kumimoji="1" lang="ja-JP" altLang="en-US"/>
              <a:t>確率分布とは</a:t>
            </a:r>
          </a:p>
        </p:txBody>
      </p:sp>
      <p:pic>
        <p:nvPicPr>
          <p:cNvPr id="4" name="図 3">
            <a:extLst>
              <a:ext uri="{FF2B5EF4-FFF2-40B4-BE49-F238E27FC236}">
                <a16:creationId xmlns:a16="http://schemas.microsoft.com/office/drawing/2014/main" id="{16022D10-D5E3-B542-8836-4C862F7C40C7}"/>
              </a:ext>
            </a:extLst>
          </p:cNvPr>
          <p:cNvPicPr>
            <a:picLocks noChangeAspect="1"/>
          </p:cNvPicPr>
          <p:nvPr/>
        </p:nvPicPr>
        <p:blipFill rotWithShape="1">
          <a:blip r:embed="rId2"/>
          <a:srcRect l="5066" t="11117" r="7799" b="4941"/>
          <a:stretch/>
        </p:blipFill>
        <p:spPr>
          <a:xfrm>
            <a:off x="4411872" y="1325529"/>
            <a:ext cx="6905486" cy="443487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306FED-30AD-9D43-AE25-8906E8AC224F}"/>
                  </a:ext>
                </a:extLst>
              </p:cNvPr>
              <p:cNvSpPr txBox="1"/>
              <p:nvPr/>
            </p:nvSpPr>
            <p:spPr>
              <a:xfrm>
                <a:off x="6677839" y="5853170"/>
                <a:ext cx="2946640" cy="523220"/>
              </a:xfrm>
              <a:prstGeom prst="rect">
                <a:avLst/>
              </a:prstGeom>
              <a:noFill/>
            </p:spPr>
            <p:txBody>
              <a:bodyPr wrap="none" rtlCol="0">
                <a:spAutoFit/>
              </a:bodyPr>
              <a:lstStyle/>
              <a:p>
                <a:r>
                  <a:rPr kumimoji="1" lang="ja-JP" altLang="en-US" sz="2800" b="1">
                    <a:solidFill>
                      <a:schemeClr val="tx1"/>
                    </a:solidFill>
                  </a:rPr>
                  <a:t>横軸：確率変数</a:t>
                </a:r>
                <a14:m>
                  <m:oMath xmlns:m="http://schemas.openxmlformats.org/officeDocument/2006/math">
                    <m:r>
                      <a:rPr kumimoji="1" lang="en-US" altLang="ja-JP" sz="2800" b="1" i="1" smtClean="0">
                        <a:solidFill>
                          <a:schemeClr val="tx1"/>
                        </a:solidFill>
                        <a:latin typeface="Cambria Math" panose="02040503050406030204" pitchFamily="18" charset="0"/>
                      </a:rPr>
                      <m:t>𝑿</m:t>
                    </m:r>
                  </m:oMath>
                </a14:m>
                <a:endParaRPr kumimoji="1" lang="ja-JP" altLang="en-US" sz="2800" b="1">
                  <a:solidFill>
                    <a:schemeClr val="tx1"/>
                  </a:solidFill>
                </a:endParaRPr>
              </a:p>
            </p:txBody>
          </p:sp>
        </mc:Choice>
        <mc:Fallback xmlns="">
          <p:sp>
            <p:nvSpPr>
              <p:cNvPr id="7" name="テキスト ボックス 6">
                <a:extLst>
                  <a:ext uri="{FF2B5EF4-FFF2-40B4-BE49-F238E27FC236}">
                    <a16:creationId xmlns:a16="http://schemas.microsoft.com/office/drawing/2014/main" id="{26306FED-30AD-9D43-AE25-8906E8AC224F}"/>
                  </a:ext>
                </a:extLst>
              </p:cNvPr>
              <p:cNvSpPr txBox="1">
                <a:spLocks noRot="1" noChangeAspect="1" noMove="1" noResize="1" noEditPoints="1" noAdjustHandles="1" noChangeArrowheads="1" noChangeShapeType="1" noTextEdit="1"/>
              </p:cNvSpPr>
              <p:nvPr/>
            </p:nvSpPr>
            <p:spPr>
              <a:xfrm>
                <a:off x="6677839" y="5853170"/>
                <a:ext cx="2946640" cy="523220"/>
              </a:xfrm>
              <a:prstGeom prst="rect">
                <a:avLst/>
              </a:prstGeom>
              <a:blipFill>
                <a:blip r:embed="rId3"/>
                <a:stretch>
                  <a:fillRect l="-3863"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AD59E0-0F2E-4C4B-820A-34A655615603}"/>
                  </a:ext>
                </a:extLst>
              </p:cNvPr>
              <p:cNvSpPr txBox="1"/>
              <p:nvPr/>
            </p:nvSpPr>
            <p:spPr>
              <a:xfrm>
                <a:off x="199774" y="2306157"/>
                <a:ext cx="4161717" cy="584775"/>
              </a:xfrm>
              <a:prstGeom prst="rect">
                <a:avLst/>
              </a:prstGeom>
              <a:noFill/>
            </p:spPr>
            <p:txBody>
              <a:bodyPr wrap="none" rtlCol="0">
                <a:spAutoFit/>
              </a:bodyPr>
              <a:lstStyle/>
              <a:p>
                <a:r>
                  <a:rPr lang="ja-JP" altLang="en-US" sz="3200" b="1" dirty="0">
                    <a:solidFill>
                      <a:schemeClr val="accent1">
                        <a:lumMod val="75000"/>
                      </a:schemeClr>
                    </a:solidFill>
                  </a:rPr>
                  <a:t>縦軸：</a:t>
                </a:r>
                <a14:m>
                  <m:oMath xmlns:m="http://schemas.openxmlformats.org/officeDocument/2006/math">
                    <m:r>
                      <a:rPr kumimoji="1" lang="en-US" altLang="ja-JP" sz="3200" b="1" i="1" smtClean="0">
                        <a:solidFill>
                          <a:schemeClr val="accent1">
                            <a:lumMod val="75000"/>
                          </a:schemeClr>
                        </a:solidFill>
                        <a:latin typeface="Cambria Math" panose="02040503050406030204" pitchFamily="18" charset="0"/>
                      </a:rPr>
                      <m:t>𝑿</m:t>
                    </m:r>
                  </m:oMath>
                </a14:m>
                <a:r>
                  <a:rPr kumimoji="1" lang="ja-JP" altLang="en-US" sz="3200" b="1" dirty="0">
                    <a:solidFill>
                      <a:schemeClr val="accent1">
                        <a:lumMod val="75000"/>
                      </a:schemeClr>
                    </a:solidFill>
                  </a:rPr>
                  <a:t>が起こる確率</a:t>
                </a:r>
              </a:p>
            </p:txBody>
          </p:sp>
        </mc:Choice>
        <mc:Fallback xmlns="">
          <p:sp>
            <p:nvSpPr>
              <p:cNvPr id="8" name="テキスト ボックス 7">
                <a:extLst>
                  <a:ext uri="{FF2B5EF4-FFF2-40B4-BE49-F238E27FC236}">
                    <a16:creationId xmlns:a16="http://schemas.microsoft.com/office/drawing/2014/main" id="{AFAD59E0-0F2E-4C4B-820A-34A655615603}"/>
                  </a:ext>
                </a:extLst>
              </p:cNvPr>
              <p:cNvSpPr txBox="1">
                <a:spLocks noRot="1" noChangeAspect="1" noMove="1" noResize="1" noEditPoints="1" noAdjustHandles="1" noChangeArrowheads="1" noChangeShapeType="1" noTextEdit="1"/>
              </p:cNvSpPr>
              <p:nvPr/>
            </p:nvSpPr>
            <p:spPr>
              <a:xfrm>
                <a:off x="199774" y="2306157"/>
                <a:ext cx="4161717" cy="584775"/>
              </a:xfrm>
              <a:prstGeom prst="rect">
                <a:avLst/>
              </a:prstGeom>
              <a:blipFill>
                <a:blip r:embed="rId4"/>
                <a:stretch>
                  <a:fillRect l="-3659" t="-10638" r="-274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4446AB-B90D-3E41-AECF-523B6A018822}"/>
                  </a:ext>
                </a:extLst>
              </p:cNvPr>
              <p:cNvSpPr txBox="1"/>
              <p:nvPr/>
            </p:nvSpPr>
            <p:spPr>
              <a:xfrm>
                <a:off x="6677839" y="6334780"/>
                <a:ext cx="3009414" cy="523220"/>
              </a:xfrm>
              <a:prstGeom prst="rect">
                <a:avLst/>
              </a:prstGeom>
              <a:noFill/>
            </p:spPr>
            <p:txBody>
              <a:bodyPr wrap="none" rtlCol="0">
                <a:spAutoFit/>
              </a:bodyPr>
              <a:lstStyle/>
              <a:p>
                <a:r>
                  <a:rPr lang="en-US" altLang="ja-JP" sz="2800" dirty="0"/>
                  <a:t>(</a:t>
                </a:r>
                <a14:m>
                  <m:oMath xmlns:m="http://schemas.openxmlformats.org/officeDocument/2006/math">
                    <m:r>
                      <a:rPr lang="en-US" altLang="ja-JP" sz="2800" i="1" smtClean="0">
                        <a:latin typeface="Cambria Math" panose="02040503050406030204" pitchFamily="18" charset="0"/>
                      </a:rPr>
                      <m:t>𝑋</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𝑛</m:t>
                        </m:r>
                      </m:sub>
                    </m:sSub>
                  </m:oMath>
                </a14:m>
                <a:r>
                  <a:rPr kumimoji="1" lang="en-US" altLang="ja-JP" sz="2800" dirty="0"/>
                  <a:t>)</a:t>
                </a:r>
                <a:endParaRPr kumimoji="1" lang="ja-JP" altLang="en-US" sz="2800"/>
              </a:p>
            </p:txBody>
          </p:sp>
        </mc:Choice>
        <mc:Fallback xmlns="">
          <p:sp>
            <p:nvSpPr>
              <p:cNvPr id="9" name="テキスト ボックス 8">
                <a:extLst>
                  <a:ext uri="{FF2B5EF4-FFF2-40B4-BE49-F238E27FC236}">
                    <a16:creationId xmlns:a16="http://schemas.microsoft.com/office/drawing/2014/main" id="{624446AB-B90D-3E41-AECF-523B6A018822}"/>
                  </a:ext>
                </a:extLst>
              </p:cNvPr>
              <p:cNvSpPr txBox="1">
                <a:spLocks noRot="1" noChangeAspect="1" noMove="1" noResize="1" noEditPoints="1" noAdjustHandles="1" noChangeArrowheads="1" noChangeShapeType="1" noTextEdit="1"/>
              </p:cNvSpPr>
              <p:nvPr/>
            </p:nvSpPr>
            <p:spPr>
              <a:xfrm>
                <a:off x="6677839" y="6334780"/>
                <a:ext cx="3009414" cy="523220"/>
              </a:xfrm>
              <a:prstGeom prst="rect">
                <a:avLst/>
              </a:prstGeom>
              <a:blipFill>
                <a:blip r:embed="rId5"/>
                <a:stretch>
                  <a:fillRect l="-3782" t="-11905" r="-2941" b="-30952"/>
                </a:stretch>
              </a:blipFill>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F8BEB73E-0202-5141-A93B-4DB4FDE75592}"/>
              </a:ext>
            </a:extLst>
          </p:cNvPr>
          <p:cNvSpPr/>
          <p:nvPr/>
        </p:nvSpPr>
        <p:spPr>
          <a:xfrm>
            <a:off x="4361092" y="1352033"/>
            <a:ext cx="595221" cy="420798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DA9D6CE-F447-B341-9F3E-C363FF94FAC6}"/>
                  </a:ext>
                </a:extLst>
              </p:cNvPr>
              <p:cNvSpPr/>
              <p:nvPr/>
            </p:nvSpPr>
            <p:spPr>
              <a:xfrm>
                <a:off x="553240" y="3312134"/>
                <a:ext cx="3259162" cy="461665"/>
              </a:xfrm>
              <a:prstGeom prst="rect">
                <a:avLst/>
              </a:prstGeom>
            </p:spPr>
            <p:txBody>
              <a:bodyPr wrap="none">
                <a:spAutoFit/>
              </a:bodyPr>
              <a:lstStyle/>
              <a:p>
                <a:r>
                  <a:rPr lang="ja-JP" altLang="en-US" sz="2400" b="1" dirty="0"/>
                  <a:t>離散型：</a:t>
                </a:r>
                <a14:m>
                  <m:oMath xmlns:m="http://schemas.openxmlformats.org/officeDocument/2006/math">
                    <m:r>
                      <a:rPr lang="en-US" altLang="ja-JP" sz="2400" b="1" dirty="0" smtClean="0">
                        <a:latin typeface="Cambria Math" panose="02040503050406030204" pitchFamily="18" charset="0"/>
                      </a:rPr>
                      <m:t>𝐏𝐌𝐅</m:t>
                    </m:r>
                    <m:d>
                      <m:dPr>
                        <m:ctrlPr>
                          <a:rPr lang="en-US" altLang="ja-JP" sz="2400" b="1" i="1" dirty="0">
                            <a:latin typeface="Cambria Math" panose="02040503050406030204" pitchFamily="18" charset="0"/>
                          </a:rPr>
                        </m:ctrlPr>
                      </m:dPr>
                      <m:e>
                        <m:r>
                          <a:rPr lang="en-US" altLang="ja-JP" sz="2400" b="1" i="1" dirty="0" smtClean="0">
                            <a:latin typeface="Cambria Math" panose="02040503050406030204" pitchFamily="18" charset="0"/>
                          </a:rPr>
                          <m:t>𝑿</m:t>
                        </m:r>
                        <m:r>
                          <a:rPr lang="en-US" altLang="ja-JP" sz="2400" b="1" i="1" dirty="0" smtClean="0">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1" name="正方形/長方形 10">
                <a:extLst>
                  <a:ext uri="{FF2B5EF4-FFF2-40B4-BE49-F238E27FC236}">
                    <a16:creationId xmlns:a16="http://schemas.microsoft.com/office/drawing/2014/main" id="{FDA9D6CE-F447-B341-9F3E-C363FF94FAC6}"/>
                  </a:ext>
                </a:extLst>
              </p:cNvPr>
              <p:cNvSpPr>
                <a:spLocks noRot="1" noChangeAspect="1" noMove="1" noResize="1" noEditPoints="1" noAdjustHandles="1" noChangeArrowheads="1" noChangeShapeType="1" noTextEdit="1"/>
              </p:cNvSpPr>
              <p:nvPr/>
            </p:nvSpPr>
            <p:spPr>
              <a:xfrm>
                <a:off x="553240" y="3312134"/>
                <a:ext cx="3259162" cy="461665"/>
              </a:xfrm>
              <a:prstGeom prst="rect">
                <a:avLst/>
              </a:prstGeom>
              <a:blipFill>
                <a:blip r:embed="rId6"/>
                <a:stretch>
                  <a:fillRect l="-2724" t="-10811" r="-77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A86CFC9C-1220-C042-8839-2D8E821E477A}"/>
                  </a:ext>
                </a:extLst>
              </p:cNvPr>
              <p:cNvSpPr/>
              <p:nvPr/>
            </p:nvSpPr>
            <p:spPr>
              <a:xfrm>
                <a:off x="553240" y="4043080"/>
                <a:ext cx="3215880" cy="461665"/>
              </a:xfrm>
              <a:prstGeom prst="rect">
                <a:avLst/>
              </a:prstGeom>
            </p:spPr>
            <p:txBody>
              <a:bodyPr wrap="none">
                <a:spAutoFit/>
              </a:bodyPr>
              <a:lstStyle/>
              <a:p>
                <a:r>
                  <a:rPr lang="ja-JP" altLang="en-US" sz="2400" b="1" dirty="0"/>
                  <a:t>連続型：</a:t>
                </a:r>
                <a14:m>
                  <m:oMath xmlns:m="http://schemas.openxmlformats.org/officeDocument/2006/math">
                    <m:r>
                      <a:rPr lang="en-US" altLang="ja-JP" sz="2400" b="1" dirty="0" smtClean="0">
                        <a:latin typeface="Cambria Math" panose="02040503050406030204" pitchFamily="18" charset="0"/>
                      </a:rPr>
                      <m:t>𝐏</m:t>
                    </m:r>
                    <m:r>
                      <a:rPr lang="en-US" altLang="ja-JP" sz="2400" b="1" i="0" dirty="0" smtClean="0">
                        <a:latin typeface="Cambria Math" panose="02040503050406030204" pitchFamily="18" charset="0"/>
                      </a:rPr>
                      <m:t>𝐃</m:t>
                    </m:r>
                    <m:r>
                      <a:rPr lang="en-US" altLang="ja-JP" sz="2400" b="1" dirty="0" smtClean="0">
                        <a:latin typeface="Cambria Math" panose="02040503050406030204" pitchFamily="18" charset="0"/>
                      </a:rPr>
                      <m:t>𝐅</m:t>
                    </m:r>
                    <m:d>
                      <m:dPr>
                        <m:ctrlPr>
                          <a:rPr lang="en-US" altLang="ja-JP" sz="2400" b="1" i="1" dirty="0">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𝑿</m:t>
                            </m:r>
                            <m:r>
                              <a:rPr lang="en-US" altLang="ja-JP" sz="2400" b="1" i="1" smtClean="0">
                                <a:latin typeface="Cambria Math" panose="02040503050406030204" pitchFamily="18" charset="0"/>
                              </a:rPr>
                              <m:t>=</m:t>
                            </m:r>
                            <m:r>
                              <a:rPr lang="en-US" altLang="ja-JP" sz="2400" b="1" i="1">
                                <a:latin typeface="Cambria Math" panose="02040503050406030204" pitchFamily="18" charset="0"/>
                              </a:rPr>
                              <m:t>𝒙</m:t>
                            </m:r>
                          </m:e>
                          <m:sub>
                            <m:r>
                              <a:rPr lang="en-US" altLang="ja-JP" sz="2400" b="1" i="1">
                                <a:latin typeface="Cambria Math" panose="02040503050406030204" pitchFamily="18" charset="0"/>
                              </a:rPr>
                              <m:t>𝒊</m:t>
                            </m:r>
                          </m:sub>
                        </m:sSub>
                      </m:e>
                    </m:d>
                    <m:r>
                      <a:rPr lang="en-US" altLang="ja-JP" sz="2400" b="1" i="1" dirty="0">
                        <a:latin typeface="Cambria Math" panose="02040503050406030204" pitchFamily="18" charset="0"/>
                      </a:rPr>
                      <m:t> </m:t>
                    </m:r>
                  </m:oMath>
                </a14:m>
                <a:endParaRPr lang="ja-JP" altLang="en-US" sz="2400"/>
              </a:p>
            </p:txBody>
          </p:sp>
        </mc:Choice>
        <mc:Fallback xmlns="">
          <p:sp>
            <p:nvSpPr>
              <p:cNvPr id="12" name="正方形/長方形 11">
                <a:extLst>
                  <a:ext uri="{FF2B5EF4-FFF2-40B4-BE49-F238E27FC236}">
                    <a16:creationId xmlns:a16="http://schemas.microsoft.com/office/drawing/2014/main" id="{A86CFC9C-1220-C042-8839-2D8E821E477A}"/>
                  </a:ext>
                </a:extLst>
              </p:cNvPr>
              <p:cNvSpPr>
                <a:spLocks noRot="1" noChangeAspect="1" noMove="1" noResize="1" noEditPoints="1" noAdjustHandles="1" noChangeArrowheads="1" noChangeShapeType="1" noTextEdit="1"/>
              </p:cNvSpPr>
              <p:nvPr/>
            </p:nvSpPr>
            <p:spPr>
              <a:xfrm>
                <a:off x="553240" y="4043080"/>
                <a:ext cx="3215880" cy="461665"/>
              </a:xfrm>
              <a:prstGeom prst="rect">
                <a:avLst/>
              </a:prstGeom>
              <a:blipFill>
                <a:blip r:embed="rId7"/>
                <a:stretch>
                  <a:fillRect l="-2756" t="-7895" r="-787" b="-26316"/>
                </a:stretch>
              </a:blipFill>
            </p:spPr>
            <p:txBody>
              <a:bodyPr/>
              <a:lstStyle/>
              <a:p>
                <a:r>
                  <a:rPr lang="ja-JP" altLang="en-US">
                    <a:noFill/>
                  </a:rPr>
                  <a:t> </a:t>
                </a:r>
              </a:p>
            </p:txBody>
          </p:sp>
        </mc:Fallback>
      </mc:AlternateContent>
      <p:sp>
        <p:nvSpPr>
          <p:cNvPr id="14" name="角丸四角形 13">
            <a:extLst>
              <a:ext uri="{FF2B5EF4-FFF2-40B4-BE49-F238E27FC236}">
                <a16:creationId xmlns:a16="http://schemas.microsoft.com/office/drawing/2014/main" id="{C7CD4535-7E31-3B4C-8EFB-F3AF82568911}"/>
              </a:ext>
            </a:extLst>
          </p:cNvPr>
          <p:cNvSpPr/>
          <p:nvPr/>
        </p:nvSpPr>
        <p:spPr>
          <a:xfrm>
            <a:off x="5168348" y="5464324"/>
            <a:ext cx="5985555" cy="3093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536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4BA84CE9-395B-694E-86E3-DE13C27682E4}"/>
              </a:ext>
            </a:extLst>
          </p:cNvPr>
          <p:cNvSpPr/>
          <p:nvPr/>
        </p:nvSpPr>
        <p:spPr>
          <a:xfrm>
            <a:off x="0" y="4159141"/>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75080CB-2B16-7C4C-B04E-E55962A86C4D}"/>
              </a:ext>
            </a:extLst>
          </p:cNvPr>
          <p:cNvSpPr/>
          <p:nvPr/>
        </p:nvSpPr>
        <p:spPr>
          <a:xfrm>
            <a:off x="0" y="1297450"/>
            <a:ext cx="12192000" cy="700705"/>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315784-CE49-47DF-9BB8-6E17EEED8917}"/>
              </a:ext>
            </a:extLst>
          </p:cNvPr>
          <p:cNvSpPr>
            <a:spLocks noGrp="1"/>
          </p:cNvSpPr>
          <p:nvPr>
            <p:ph type="title"/>
          </p:nvPr>
        </p:nvSpPr>
        <p:spPr/>
        <p:txBody>
          <a:bodyPr/>
          <a:lstStyle/>
          <a:p>
            <a:r>
              <a:rPr kumimoji="1" lang="en-US" altLang="ja-JP" dirty="0"/>
              <a:t>3.2 </a:t>
            </a:r>
            <a:r>
              <a:rPr kumimoji="1" lang="ja-JP" altLang="en-US" dirty="0"/>
              <a:t>二項分布</a:t>
            </a:r>
          </a:p>
        </p:txBody>
      </p:sp>
      <p:sp>
        <p:nvSpPr>
          <p:cNvPr id="3" name="コンテンツ プレースホルダー 2">
            <a:extLst>
              <a:ext uri="{FF2B5EF4-FFF2-40B4-BE49-F238E27FC236}">
                <a16:creationId xmlns:a16="http://schemas.microsoft.com/office/drawing/2014/main" id="{0FE9CF86-3D16-4F6B-8F54-CF4DDA92F9CB}"/>
              </a:ext>
            </a:extLst>
          </p:cNvPr>
          <p:cNvSpPr>
            <a:spLocks noGrp="1"/>
          </p:cNvSpPr>
          <p:nvPr>
            <p:ph idx="1"/>
          </p:nvPr>
        </p:nvSpPr>
        <p:spPr>
          <a:xfrm>
            <a:off x="156882" y="4331174"/>
            <a:ext cx="9851301" cy="640121"/>
          </a:xfrm>
        </p:spPr>
        <p:txBody>
          <a:bodyPr>
            <a:normAutofit/>
          </a:bodyPr>
          <a:lstStyle/>
          <a:p>
            <a:pPr marL="0" indent="0">
              <a:buNone/>
            </a:pPr>
            <a:r>
              <a:rPr kumimoji="1" lang="ja-JP" altLang="en-US" b="1"/>
              <a:t>例</a:t>
            </a:r>
            <a:r>
              <a:rPr kumimoji="1" lang="en-US" altLang="ja-JP" b="1" dirty="0"/>
              <a:t>2</a:t>
            </a:r>
            <a:r>
              <a:rPr kumimoji="1" lang="ja-JP" altLang="en-US"/>
              <a:t>「</a:t>
            </a:r>
            <a:r>
              <a:rPr kumimoji="1" lang="en-US" altLang="ja-JP" dirty="0"/>
              <a:t>PK</a:t>
            </a:r>
            <a:r>
              <a:rPr kumimoji="1" lang="ja-JP" altLang="en-US" dirty="0"/>
              <a:t>を</a:t>
            </a:r>
            <a:r>
              <a:rPr lang="en-US" altLang="ja-JP" dirty="0">
                <a:solidFill>
                  <a:schemeClr val="accent1">
                    <a:lumMod val="75000"/>
                  </a:schemeClr>
                </a:solidFill>
              </a:rPr>
              <a:t>10</a:t>
            </a:r>
            <a:r>
              <a:rPr kumimoji="1" lang="ja-JP" altLang="en-US" dirty="0">
                <a:solidFill>
                  <a:schemeClr val="accent1">
                    <a:lumMod val="75000"/>
                  </a:schemeClr>
                </a:solidFill>
              </a:rPr>
              <a:t>回</a:t>
            </a:r>
            <a:r>
              <a:rPr kumimoji="1" lang="ja-JP" altLang="en-US" dirty="0"/>
              <a:t>やって</a:t>
            </a:r>
            <a:r>
              <a:rPr kumimoji="1" lang="en-US" altLang="ja-JP" dirty="0">
                <a:solidFill>
                  <a:schemeClr val="accent1">
                    <a:lumMod val="75000"/>
                  </a:schemeClr>
                </a:solidFill>
              </a:rPr>
              <a:t>8</a:t>
            </a:r>
            <a:r>
              <a:rPr kumimoji="1" lang="ja-JP" altLang="en-US" dirty="0">
                <a:solidFill>
                  <a:schemeClr val="accent1">
                    <a:lumMod val="75000"/>
                  </a:schemeClr>
                </a:solidFill>
              </a:rPr>
              <a:t>回</a:t>
            </a:r>
            <a:r>
              <a:rPr kumimoji="1" lang="ja-JP" altLang="en-US" dirty="0"/>
              <a:t>ゴールが決まる確率は？」</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FE2185-2E48-4164-82D7-B18D6FB429A6}"/>
                  </a:ext>
                </a:extLst>
              </p:cNvPr>
              <p:cNvSpPr txBox="1"/>
              <p:nvPr/>
            </p:nvSpPr>
            <p:spPr>
              <a:xfrm>
                <a:off x="648649" y="5393406"/>
                <a:ext cx="3681634" cy="523220"/>
              </a:xfrm>
              <a:prstGeom prst="rect">
                <a:avLst/>
              </a:prstGeom>
              <a:noFill/>
            </p:spPr>
            <p:txBody>
              <a:bodyPr wrap="square" rtlCol="0">
                <a:spAutoFit/>
              </a:bodyPr>
              <a:lstStyle/>
              <a:p>
                <a:r>
                  <a:rPr kumimoji="1" lang="en-US" altLang="ja-JP" sz="2800" dirty="0"/>
                  <a:t>PK</a:t>
                </a:r>
                <a:r>
                  <a:rPr kumimoji="1" lang="ja-JP" altLang="en-US" sz="2800" dirty="0"/>
                  <a:t>が決まる確率：</a:t>
                </a:r>
                <a14:m>
                  <m:oMath xmlns:m="http://schemas.openxmlformats.org/officeDocument/2006/math">
                    <m:r>
                      <a:rPr kumimoji="1" lang="en-US" altLang="ja-JP" sz="2800" b="0" i="1" smtClean="0">
                        <a:latin typeface="Cambria Math" panose="02040503050406030204" pitchFamily="18" charset="0"/>
                      </a:rPr>
                      <m:t>𝑝</m:t>
                    </m:r>
                  </m:oMath>
                </a14:m>
                <a:endParaRPr lang="en-US" altLang="ja-JP" sz="2800" dirty="0"/>
              </a:p>
            </p:txBody>
          </p:sp>
        </mc:Choice>
        <mc:Fallback xmlns="">
          <p:sp>
            <p:nvSpPr>
              <p:cNvPr id="4" name="テキスト ボックス 3">
                <a:extLst>
                  <a:ext uri="{FF2B5EF4-FFF2-40B4-BE49-F238E27FC236}">
                    <a16:creationId xmlns:a16="http://schemas.microsoft.com/office/drawing/2014/main" id="{E0FE2185-2E48-4164-82D7-B18D6FB429A6}"/>
                  </a:ext>
                </a:extLst>
              </p:cNvPr>
              <p:cNvSpPr txBox="1">
                <a:spLocks noRot="1" noChangeAspect="1" noMove="1" noResize="1" noEditPoints="1" noAdjustHandles="1" noChangeArrowheads="1" noChangeShapeType="1" noTextEdit="1"/>
              </p:cNvSpPr>
              <p:nvPr/>
            </p:nvSpPr>
            <p:spPr>
              <a:xfrm>
                <a:off x="648649" y="5393406"/>
                <a:ext cx="3681634" cy="523220"/>
              </a:xfrm>
              <a:prstGeom prst="rect">
                <a:avLst/>
              </a:prstGeom>
              <a:blipFill>
                <a:blip r:embed="rId2"/>
                <a:stretch>
                  <a:fillRect l="-3436"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2B5A06A-6302-43B0-81AD-7BA5605375B6}"/>
                  </a:ext>
                </a:extLst>
              </p:cNvPr>
              <p:cNvSpPr/>
              <p:nvPr/>
            </p:nvSpPr>
            <p:spPr>
              <a:xfrm>
                <a:off x="4251599" y="5157397"/>
                <a:ext cx="5033557"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𝑝</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r>
                            <a:rPr lang="en-US" altLang="ja-JP" sz="2800" i="1">
                              <a:latin typeface="Cambria Math" panose="02040503050406030204" pitchFamily="18" charset="0"/>
                            </a:rPr>
                            <m:t>𝑝</m:t>
                          </m:r>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8" name="正方形/長方形 7">
                <a:extLst>
                  <a:ext uri="{FF2B5EF4-FFF2-40B4-BE49-F238E27FC236}">
                    <a16:creationId xmlns:a16="http://schemas.microsoft.com/office/drawing/2014/main" id="{F2B5A06A-6302-43B0-81AD-7BA5605375B6}"/>
                  </a:ext>
                </a:extLst>
              </p:cNvPr>
              <p:cNvSpPr>
                <a:spLocks noRot="1" noChangeAspect="1" noMove="1" noResize="1" noEditPoints="1" noAdjustHandles="1" noChangeArrowheads="1" noChangeShapeType="1" noTextEdit="1"/>
              </p:cNvSpPr>
              <p:nvPr/>
            </p:nvSpPr>
            <p:spPr>
              <a:xfrm>
                <a:off x="4251599" y="5157397"/>
                <a:ext cx="5033557" cy="910890"/>
              </a:xfrm>
              <a:prstGeom prst="rect">
                <a:avLst/>
              </a:prstGeom>
              <a:blipFill>
                <a:blip r:embed="rId3"/>
                <a:stretch>
                  <a:fillRect b="-5479"/>
                </a:stretch>
              </a:blipFill>
            </p:spPr>
            <p:txBody>
              <a:bodyPr/>
              <a:lstStyle/>
              <a:p>
                <a:r>
                  <a:rPr lang="ja-JP" altLang="en-US">
                    <a:noFill/>
                  </a:rPr>
                  <a:t> </a:t>
                </a:r>
              </a:p>
            </p:txBody>
          </p:sp>
        </mc:Fallback>
      </mc:AlternateContent>
      <p:sp>
        <p:nvSpPr>
          <p:cNvPr id="40" name="コンテンツ プレースホルダー 2">
            <a:extLst>
              <a:ext uri="{FF2B5EF4-FFF2-40B4-BE49-F238E27FC236}">
                <a16:creationId xmlns:a16="http://schemas.microsoft.com/office/drawing/2014/main" id="{753DB740-3E18-074E-A0F0-BF166C2970E8}"/>
              </a:ext>
            </a:extLst>
          </p:cNvPr>
          <p:cNvSpPr txBox="1">
            <a:spLocks/>
          </p:cNvSpPr>
          <p:nvPr/>
        </p:nvSpPr>
        <p:spPr>
          <a:xfrm>
            <a:off x="156882" y="1464594"/>
            <a:ext cx="9851301" cy="640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例</a:t>
            </a:r>
            <a:r>
              <a:rPr lang="en-US" altLang="ja-JP" b="1" dirty="0"/>
              <a:t>1</a:t>
            </a:r>
            <a:r>
              <a:rPr lang="ja-JP" altLang="en-US"/>
              <a:t>「平らなコインを</a:t>
            </a:r>
            <a:r>
              <a:rPr lang="en-US" altLang="ja-JP" dirty="0">
                <a:solidFill>
                  <a:schemeClr val="accent1">
                    <a:lumMod val="75000"/>
                  </a:schemeClr>
                </a:solidFill>
              </a:rPr>
              <a:t>10</a:t>
            </a:r>
            <a:r>
              <a:rPr lang="ja-JP" altLang="en-US">
                <a:solidFill>
                  <a:schemeClr val="accent1">
                    <a:lumMod val="75000"/>
                  </a:schemeClr>
                </a:solidFill>
              </a:rPr>
              <a:t>回</a:t>
            </a:r>
            <a:r>
              <a:rPr lang="ja-JP" altLang="en-US"/>
              <a:t>投げて</a:t>
            </a:r>
            <a:r>
              <a:rPr lang="en-US" altLang="ja-JP" dirty="0">
                <a:solidFill>
                  <a:schemeClr val="accent1">
                    <a:lumMod val="75000"/>
                  </a:schemeClr>
                </a:solidFill>
              </a:rPr>
              <a:t>8</a:t>
            </a:r>
            <a:r>
              <a:rPr lang="ja-JP" altLang="en-US">
                <a:solidFill>
                  <a:schemeClr val="accent1">
                    <a:lumMod val="75000"/>
                  </a:schemeClr>
                </a:solidFill>
              </a:rPr>
              <a:t>回</a:t>
            </a:r>
            <a:r>
              <a:rPr lang="ja-JP" altLang="en-US"/>
              <a:t>表が出る確率は？」</a:t>
            </a:r>
            <a:endParaRPr lang="ja-JP" altLang="en-US"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4B56AD8-4DD1-4C43-ADBD-62A94597FE0B}"/>
                  </a:ext>
                </a:extLst>
              </p:cNvPr>
              <p:cNvSpPr txBox="1"/>
              <p:nvPr/>
            </p:nvSpPr>
            <p:spPr>
              <a:xfrm>
                <a:off x="727333" y="2517239"/>
                <a:ext cx="3524266" cy="700705"/>
              </a:xfrm>
              <a:prstGeom prst="rect">
                <a:avLst/>
              </a:prstGeom>
              <a:noFill/>
            </p:spPr>
            <p:txBody>
              <a:bodyPr wrap="square" rtlCol="0">
                <a:spAutoFit/>
              </a:bodyPr>
              <a:lstStyle/>
              <a:p>
                <a:r>
                  <a:rPr lang="ja-JP" altLang="en-US" sz="2800"/>
                  <a:t>表が出る</a:t>
                </a:r>
                <a:r>
                  <a:rPr kumimoji="1" lang="ja-JP" altLang="en-US" sz="2800"/>
                  <a:t>確率：</a:t>
                </a:r>
                <a14:m>
                  <m:oMath xmlns:m="http://schemas.openxmlformats.org/officeDocument/2006/math">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oMath>
                </a14:m>
                <a:endParaRPr lang="en-US" altLang="ja-JP" sz="2800" dirty="0"/>
              </a:p>
            </p:txBody>
          </p:sp>
        </mc:Choice>
        <mc:Fallback xmlns="">
          <p:sp>
            <p:nvSpPr>
              <p:cNvPr id="41" name="テキスト ボックス 40">
                <a:extLst>
                  <a:ext uri="{FF2B5EF4-FFF2-40B4-BE49-F238E27FC236}">
                    <a16:creationId xmlns:a16="http://schemas.microsoft.com/office/drawing/2014/main" id="{74B56AD8-4DD1-4C43-ADBD-62A94597FE0B}"/>
                  </a:ext>
                </a:extLst>
              </p:cNvPr>
              <p:cNvSpPr txBox="1">
                <a:spLocks noRot="1" noChangeAspect="1" noMove="1" noResize="1" noEditPoints="1" noAdjustHandles="1" noChangeArrowheads="1" noChangeShapeType="1" noTextEdit="1"/>
              </p:cNvSpPr>
              <p:nvPr/>
            </p:nvSpPr>
            <p:spPr>
              <a:xfrm>
                <a:off x="727333" y="2517239"/>
                <a:ext cx="3524266" cy="700705"/>
              </a:xfrm>
              <a:prstGeom prst="rect">
                <a:avLst/>
              </a:prstGeom>
              <a:blipFill>
                <a:blip r:embed="rId4"/>
                <a:stretch>
                  <a:fillRect l="-3226"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F36270B-38C6-C74B-BBEC-3EA413B19542}"/>
                  </a:ext>
                </a:extLst>
              </p:cNvPr>
              <p:cNvSpPr/>
              <p:nvPr/>
            </p:nvSpPr>
            <p:spPr>
              <a:xfrm>
                <a:off x="4031561" y="2388314"/>
                <a:ext cx="5316264" cy="910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smtClean="0">
                          <a:latin typeface="Cambria Math" panose="02040503050406030204" pitchFamily="18" charset="0"/>
                        </a:rPr>
                        <m:t>求める</m:t>
                      </m:r>
                      <m:r>
                        <a:rPr lang="ja-JP" altLang="en-US" sz="2800" i="1" smtClean="0">
                          <a:latin typeface="Cambria Math" panose="02040503050406030204" pitchFamily="18" charset="0"/>
                        </a:rPr>
                        <m:t>確率</m:t>
                      </m:r>
                      <m:r>
                        <a:rPr lang="en-US" altLang="ja-JP" sz="2800" b="0" i="1" smtClean="0">
                          <a:latin typeface="Cambria Math" panose="02040503050406030204" pitchFamily="18" charset="0"/>
                        </a:rPr>
                        <m:t>=</m:t>
                      </m:r>
                      <m:d>
                        <m:dPr>
                          <m:ctrlPr>
                            <a:rPr lang="en-US" altLang="ja-JP" sz="2800" i="1" smtClean="0">
                              <a:latin typeface="Cambria Math" panose="02040503050406030204" pitchFamily="18" charset="0"/>
                            </a:rPr>
                          </m:ctrlPr>
                        </m:dPr>
                        <m:e>
                          <m:f>
                            <m:fPr>
                              <m:type m:val="noBa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10</m:t>
                              </m:r>
                            </m:num>
                            <m:den>
                              <m:r>
                                <a:rPr lang="en-US" altLang="ja-JP" sz="2800" b="0" i="1" smtClean="0">
                                  <a:latin typeface="Cambria Math" panose="02040503050406030204" pitchFamily="18" charset="0"/>
                                </a:rPr>
                                <m:t>8</m:t>
                              </m:r>
                            </m:den>
                          </m:f>
                        </m:e>
                      </m:d>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8</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(1−</m:t>
                          </m:r>
                          <m:f>
                            <m:fPr>
                              <m:ctrlPr>
                                <a:rPr lang="en-US" altLang="ja-JP" sz="2800" i="1">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oMath>
                  </m:oMathPara>
                </a14:m>
                <a:endParaRPr lang="ja-JP" altLang="en-US" sz="2800" dirty="0"/>
              </a:p>
            </p:txBody>
          </p:sp>
        </mc:Choice>
        <mc:Fallback xmlns="">
          <p:sp>
            <p:nvSpPr>
              <p:cNvPr id="42" name="正方形/長方形 41">
                <a:extLst>
                  <a:ext uri="{FF2B5EF4-FFF2-40B4-BE49-F238E27FC236}">
                    <a16:creationId xmlns:a16="http://schemas.microsoft.com/office/drawing/2014/main" id="{7F36270B-38C6-C74B-BBEC-3EA413B19542}"/>
                  </a:ext>
                </a:extLst>
              </p:cNvPr>
              <p:cNvSpPr>
                <a:spLocks noRot="1" noChangeAspect="1" noMove="1" noResize="1" noEditPoints="1" noAdjustHandles="1" noChangeArrowheads="1" noChangeShapeType="1" noTextEdit="1"/>
              </p:cNvSpPr>
              <p:nvPr/>
            </p:nvSpPr>
            <p:spPr>
              <a:xfrm>
                <a:off x="4031561" y="2388314"/>
                <a:ext cx="5316264" cy="910890"/>
              </a:xfrm>
              <a:prstGeom prst="rect">
                <a:avLst/>
              </a:prstGeom>
              <a:blipFill>
                <a:blip r:embed="rId5"/>
                <a:stretch>
                  <a:fillRect b="-54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206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3E1C6AD8-DDEC-BF49-A17B-57E615AC28C1}"/>
              </a:ext>
            </a:extLst>
          </p:cNvPr>
          <p:cNvSpPr/>
          <p:nvPr/>
        </p:nvSpPr>
        <p:spPr>
          <a:xfrm>
            <a:off x="0" y="1376313"/>
            <a:ext cx="12192000" cy="1258443"/>
          </a:xfrm>
          <a:prstGeom prst="rect">
            <a:avLst/>
          </a:prstGeom>
          <a:solidFill>
            <a:srgbClr val="EF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1A39D1C-9E63-FA4A-AE95-678F1113AC7A}"/>
              </a:ext>
            </a:extLst>
          </p:cNvPr>
          <p:cNvSpPr>
            <a:spLocks noGrp="1"/>
          </p:cNvSpPr>
          <p:nvPr>
            <p:ph type="title"/>
          </p:nvPr>
        </p:nvSpPr>
        <p:spPr/>
        <p:txBody>
          <a:bodyPr/>
          <a:lstStyle/>
          <a:p>
            <a:r>
              <a:rPr lang="en-US" altLang="ja-JP" dirty="0"/>
              <a:t>3.2 </a:t>
            </a:r>
            <a:r>
              <a:rPr lang="ja-JP" altLang="en-US"/>
              <a:t>二項分布</a:t>
            </a: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1DA63B9-4B8A-F74E-BEFF-69F5E1CD0525}"/>
                  </a:ext>
                </a:extLst>
              </p:cNvPr>
              <p:cNvSpPr/>
              <p:nvPr/>
            </p:nvSpPr>
            <p:spPr>
              <a:xfrm>
                <a:off x="316055" y="2812157"/>
                <a:ext cx="5725157" cy="1041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𝑃</m:t>
                      </m:r>
                      <m:d>
                        <m:dPr>
                          <m:ctrlPr>
                            <a:rPr lang="en-US" altLang="ja-JP" sz="3600" b="0" i="1" smtClean="0">
                              <a:latin typeface="Cambria Math" panose="02040503050406030204" pitchFamily="18" charset="0"/>
                            </a:rPr>
                          </m:ctrlPr>
                        </m:dPr>
                        <m:e>
                          <m:r>
                            <a:rPr lang="en-US" altLang="ja-JP" sz="3600" b="0" i="1" smtClean="0">
                              <a:solidFill>
                                <a:schemeClr val="accent1">
                                  <a:lumMod val="75000"/>
                                </a:schemeClr>
                              </a:solidFill>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𝑥</m:t>
                          </m:r>
                        </m:e>
                      </m:d>
                      <m:r>
                        <a:rPr lang="en-US" altLang="ja-JP" sz="3600" b="0" i="1" smtClean="0">
                          <a:latin typeface="Cambria Math" panose="02040503050406030204" pitchFamily="18" charset="0"/>
                        </a:rPr>
                        <m:t>=</m:t>
                      </m:r>
                      <m:d>
                        <m:dPr>
                          <m:ctrlPr>
                            <a:rPr lang="en-US" altLang="ja-JP" sz="3600" b="0" i="1" smtClean="0">
                              <a:latin typeface="Cambria Math" panose="02040503050406030204" pitchFamily="18" charset="0"/>
                            </a:rPr>
                          </m:ctrlPr>
                        </m:dPr>
                        <m:e>
                          <m:f>
                            <m:fPr>
                              <m:type m:val="noBar"/>
                              <m:ctrlPr>
                                <a:rPr lang="en-US" altLang="ja-JP" sz="3600" b="0" i="1" smtClean="0">
                                  <a:latin typeface="Cambria Math" panose="02040503050406030204" pitchFamily="18" charset="0"/>
                                </a:rPr>
                              </m:ctrlPr>
                            </m:fPr>
                            <m:num>
                              <m:r>
                                <a:rPr lang="en-US" altLang="ja-JP" sz="3600" b="0" i="1" smtClean="0">
                                  <a:latin typeface="Cambria Math" panose="02040503050406030204" pitchFamily="18" charset="0"/>
                                </a:rPr>
                                <m:t>𝑛</m:t>
                              </m:r>
                            </m:num>
                            <m:den>
                              <m:r>
                                <a:rPr lang="en-US" altLang="ja-JP" sz="3600" b="0" i="1" smtClean="0">
                                  <a:latin typeface="Cambria Math" panose="02040503050406030204" pitchFamily="18" charset="0"/>
                                </a:rPr>
                                <m:t>𝑥</m:t>
                              </m:r>
                            </m:den>
                          </m:f>
                        </m:e>
                      </m:d>
                      <m:sSup>
                        <m:sSupPr>
                          <m:ctrlPr>
                            <a:rPr lang="en-US" altLang="ja-JP" sz="3600" b="0" i="1" smtClean="0">
                              <a:latin typeface="Cambria Math" panose="02040503050406030204" pitchFamily="18" charset="0"/>
                            </a:rPr>
                          </m:ctrlPr>
                        </m:sSupPr>
                        <m:e>
                          <m:r>
                            <a:rPr lang="en-US" altLang="ja-JP" sz="3600" i="1">
                              <a:latin typeface="Cambria Math" panose="02040503050406030204" pitchFamily="18" charset="0"/>
                            </a:rPr>
                            <m:t>𝑝</m:t>
                          </m:r>
                        </m:e>
                        <m:sup>
                          <m:r>
                            <a:rPr lang="en-US" altLang="ja-JP" sz="3600" b="0" i="1" smtClean="0">
                              <a:latin typeface="Cambria Math" panose="02040503050406030204" pitchFamily="18" charset="0"/>
                            </a:rPr>
                            <m:t>𝑥</m:t>
                          </m:r>
                        </m:sup>
                      </m:sSup>
                      <m:sSup>
                        <m:sSupPr>
                          <m:ctrlPr>
                            <a:rPr lang="en-US" altLang="ja-JP" sz="3600" b="0" i="1" smtClean="0">
                              <a:latin typeface="Cambria Math" panose="02040503050406030204" pitchFamily="18" charset="0"/>
                            </a:rPr>
                          </m:ctrlPr>
                        </m:sSupP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𝑝</m:t>
                          </m:r>
                          <m:r>
                            <a:rPr lang="en-US" altLang="ja-JP" sz="3600" b="0" i="1" smtClean="0">
                              <a:latin typeface="Cambria Math" panose="02040503050406030204" pitchFamily="18" charset="0"/>
                            </a:rPr>
                            <m:t>)</m:t>
                          </m:r>
                        </m:e>
                        <m:sup>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m:t>
                          </m:r>
                          <m:r>
                            <a:rPr lang="en-US" altLang="ja-JP" sz="3600" b="0" i="1" smtClean="0">
                              <a:latin typeface="Cambria Math" panose="02040503050406030204" pitchFamily="18" charset="0"/>
                            </a:rPr>
                            <m:t>𝑥</m:t>
                          </m:r>
                        </m:sup>
                      </m:sSup>
                    </m:oMath>
                  </m:oMathPara>
                </a14:m>
                <a:endParaRPr lang="ja-JP" altLang="en-US" sz="3200" dirty="0"/>
              </a:p>
            </p:txBody>
          </p:sp>
        </mc:Choice>
        <mc:Fallback xmlns="">
          <p:sp>
            <p:nvSpPr>
              <p:cNvPr id="11" name="正方形/長方形 10">
                <a:extLst>
                  <a:ext uri="{FF2B5EF4-FFF2-40B4-BE49-F238E27FC236}">
                    <a16:creationId xmlns:a16="http://schemas.microsoft.com/office/drawing/2014/main" id="{E1DA63B9-4B8A-F74E-BEFF-69F5E1CD0525}"/>
                  </a:ext>
                </a:extLst>
              </p:cNvPr>
              <p:cNvSpPr>
                <a:spLocks noRot="1" noChangeAspect="1" noMove="1" noResize="1" noEditPoints="1" noAdjustHandles="1" noChangeArrowheads="1" noChangeShapeType="1" noTextEdit="1"/>
              </p:cNvSpPr>
              <p:nvPr/>
            </p:nvSpPr>
            <p:spPr>
              <a:xfrm>
                <a:off x="316055" y="2812157"/>
                <a:ext cx="5725157" cy="1041119"/>
              </a:xfrm>
              <a:prstGeom prst="rect">
                <a:avLst/>
              </a:prstGeom>
              <a:blipFill>
                <a:blip r:embed="rId2"/>
                <a:stretch>
                  <a:fillRect b="-48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7FF4A72-E73E-3840-AB83-268C4C46D58B}"/>
                  </a:ext>
                </a:extLst>
              </p:cNvPr>
              <p:cNvSpPr/>
              <p:nvPr/>
            </p:nvSpPr>
            <p:spPr>
              <a:xfrm>
                <a:off x="517487" y="5807274"/>
                <a:ext cx="5322291" cy="461665"/>
              </a:xfrm>
              <a:prstGeom prst="rect">
                <a:avLst/>
              </a:prstGeom>
            </p:spPr>
            <p:txBody>
              <a:bodyPr wrap="none">
                <a:spAutoFit/>
              </a:bodyPr>
              <a:lstStyle/>
              <a:p>
                <a:r>
                  <a:rPr lang="ja-JP" altLang="en-US" sz="2400">
                    <a:solidFill>
                      <a:schemeClr val="bg1">
                        <a:lumMod val="50000"/>
                      </a:schemeClr>
                    </a:solidFill>
                  </a:rPr>
                  <a:t>二項</a:t>
                </a:r>
                <a:r>
                  <a:rPr lang="ja-JP" altLang="en-US" sz="2400" dirty="0">
                    <a:solidFill>
                      <a:schemeClr val="bg1">
                        <a:lumMod val="50000"/>
                      </a:schemeClr>
                    </a:solidFill>
                  </a:rPr>
                  <a:t>分布の確率</a:t>
                </a:r>
                <a:r>
                  <a:rPr lang="ja-JP" altLang="en-US" sz="2400">
                    <a:solidFill>
                      <a:schemeClr val="bg1">
                        <a:lumMod val="50000"/>
                      </a:schemeClr>
                    </a:solidFill>
                  </a:rPr>
                  <a:t>質量関数</a:t>
                </a:r>
                <a:r>
                  <a:rPr lang="en-US" altLang="ja-JP" sz="2400" dirty="0">
                    <a:solidFill>
                      <a:schemeClr val="bg1">
                        <a:lumMod val="50000"/>
                      </a:schemeClr>
                    </a:solidFill>
                  </a:rPr>
                  <a:t>(</a:t>
                </a:r>
                <a14:m>
                  <m:oMath xmlns:m="http://schemas.openxmlformats.org/officeDocument/2006/math">
                    <m:r>
                      <m:rPr>
                        <m:sty m:val="p"/>
                      </m:rPr>
                      <a:rPr lang="en-US" altLang="ja-JP" sz="2400" smtClean="0">
                        <a:solidFill>
                          <a:schemeClr val="bg1">
                            <a:lumMod val="50000"/>
                          </a:schemeClr>
                        </a:solidFill>
                        <a:latin typeface="Cambria Math" panose="02040503050406030204" pitchFamily="18" charset="0"/>
                      </a:rPr>
                      <m:t>PMF</m:t>
                    </m:r>
                  </m:oMath>
                </a14:m>
                <a:r>
                  <a:rPr lang="en-US" altLang="ja-JP" sz="2400" dirty="0">
                    <a:solidFill>
                      <a:schemeClr val="bg1">
                        <a:lumMod val="50000"/>
                      </a:schemeClr>
                    </a:solidFill>
                  </a:rPr>
                  <a:t>)</a:t>
                </a:r>
                <a:r>
                  <a:rPr lang="ja-JP" altLang="en-US" sz="2400">
                    <a:solidFill>
                      <a:schemeClr val="bg1">
                        <a:lumMod val="50000"/>
                      </a:schemeClr>
                    </a:solidFill>
                  </a:rPr>
                  <a:t>と呼ぶ</a:t>
                </a:r>
                <a:endParaRPr lang="ja-JP" altLang="en-US" sz="2400" dirty="0">
                  <a:solidFill>
                    <a:schemeClr val="bg1">
                      <a:lumMod val="50000"/>
                    </a:schemeClr>
                  </a:solidFill>
                </a:endParaRPr>
              </a:p>
            </p:txBody>
          </p:sp>
        </mc:Choice>
        <mc:Fallback xmlns="">
          <p:sp>
            <p:nvSpPr>
              <p:cNvPr id="15" name="正方形/長方形 14">
                <a:extLst>
                  <a:ext uri="{FF2B5EF4-FFF2-40B4-BE49-F238E27FC236}">
                    <a16:creationId xmlns:a16="http://schemas.microsoft.com/office/drawing/2014/main" id="{97FF4A72-E73E-3840-AB83-268C4C46D58B}"/>
                  </a:ext>
                </a:extLst>
              </p:cNvPr>
              <p:cNvSpPr>
                <a:spLocks noRot="1" noChangeAspect="1" noMove="1" noResize="1" noEditPoints="1" noAdjustHandles="1" noChangeArrowheads="1" noChangeShapeType="1" noTextEdit="1"/>
              </p:cNvSpPr>
              <p:nvPr/>
            </p:nvSpPr>
            <p:spPr>
              <a:xfrm>
                <a:off x="517487" y="5807274"/>
                <a:ext cx="5322291" cy="461665"/>
              </a:xfrm>
              <a:prstGeom prst="rect">
                <a:avLst/>
              </a:prstGeom>
              <a:blipFill>
                <a:blip r:embed="rId3"/>
                <a:stretch>
                  <a:fillRect l="-1667" t="-7895" r="-714"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1BFE51A5-F694-4749-BC15-4156C249B91D}"/>
                  </a:ext>
                </a:extLst>
              </p:cNvPr>
              <p:cNvSpPr/>
              <p:nvPr/>
            </p:nvSpPr>
            <p:spPr>
              <a:xfrm>
                <a:off x="785873" y="4128705"/>
                <a:ext cx="1709122"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𝒏</m:t>
                    </m:r>
                  </m:oMath>
                </a14:m>
                <a:r>
                  <a:rPr lang="en-US" altLang="ja-JP" sz="2400" b="1" dirty="0"/>
                  <a:t>:</a:t>
                </a:r>
                <a:r>
                  <a:rPr lang="ja-JP" altLang="en-US" sz="2400" b="1" dirty="0"/>
                  <a:t>試行回数</a:t>
                </a:r>
              </a:p>
            </p:txBody>
          </p:sp>
        </mc:Choice>
        <mc:Fallback xmlns="">
          <p:sp>
            <p:nvSpPr>
              <p:cNvPr id="16" name="正方形/長方形 15">
                <a:extLst>
                  <a:ext uri="{FF2B5EF4-FFF2-40B4-BE49-F238E27FC236}">
                    <a16:creationId xmlns:a16="http://schemas.microsoft.com/office/drawing/2014/main" id="{1BFE51A5-F694-4749-BC15-4156C249B91D}"/>
                  </a:ext>
                </a:extLst>
              </p:cNvPr>
              <p:cNvSpPr>
                <a:spLocks noRot="1" noChangeAspect="1" noMove="1" noResize="1" noEditPoints="1" noAdjustHandles="1" noChangeArrowheads="1" noChangeShapeType="1" noTextEdit="1"/>
              </p:cNvSpPr>
              <p:nvPr/>
            </p:nvSpPr>
            <p:spPr>
              <a:xfrm>
                <a:off x="785873" y="4128705"/>
                <a:ext cx="1709122" cy="461665"/>
              </a:xfrm>
              <a:prstGeom prst="rect">
                <a:avLst/>
              </a:prstGeom>
              <a:blipFill>
                <a:blip r:embed="rId4"/>
                <a:stretch>
                  <a:fillRect t="-8108" r="-444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6A1D04C9-7914-0B47-9ABE-1F5A019D54A3}"/>
                  </a:ext>
                </a:extLst>
              </p:cNvPr>
              <p:cNvSpPr/>
              <p:nvPr/>
            </p:nvSpPr>
            <p:spPr>
              <a:xfrm>
                <a:off x="2602695" y="4110943"/>
                <a:ext cx="2303836" cy="461665"/>
              </a:xfrm>
              <a:prstGeom prst="rect">
                <a:avLst/>
              </a:prstGeom>
            </p:spPr>
            <p:txBody>
              <a:bodyPr wrap="none">
                <a:spAutoFit/>
              </a:bodyPr>
              <a:lstStyle/>
              <a:p>
                <a14:m>
                  <m:oMath xmlns:m="http://schemas.openxmlformats.org/officeDocument/2006/math">
                    <m:r>
                      <a:rPr lang="en-US" altLang="ja-JP" sz="2400" b="1" i="1">
                        <a:solidFill>
                          <a:schemeClr val="accent1">
                            <a:lumMod val="75000"/>
                          </a:schemeClr>
                        </a:solidFill>
                        <a:latin typeface="Cambria Math" panose="02040503050406030204" pitchFamily="18" charset="0"/>
                      </a:rPr>
                      <m:t>𝒙</m:t>
                    </m:r>
                  </m:oMath>
                </a14:m>
                <a:r>
                  <a:rPr lang="en-US" altLang="ja-JP" sz="2400" b="1" dirty="0"/>
                  <a:t>:</a:t>
                </a:r>
                <a:r>
                  <a:rPr lang="ja-JP" altLang="en-US" sz="2400" b="1"/>
                  <a:t>成功する回数</a:t>
                </a:r>
                <a:endParaRPr lang="ja-JP" altLang="en-US" sz="2400" b="1" dirty="0"/>
              </a:p>
            </p:txBody>
          </p:sp>
        </mc:Choice>
        <mc:Fallback xmlns="">
          <p:sp>
            <p:nvSpPr>
              <p:cNvPr id="17" name="正方形/長方形 16">
                <a:extLst>
                  <a:ext uri="{FF2B5EF4-FFF2-40B4-BE49-F238E27FC236}">
                    <a16:creationId xmlns:a16="http://schemas.microsoft.com/office/drawing/2014/main" id="{6A1D04C9-7914-0B47-9ABE-1F5A019D54A3}"/>
                  </a:ext>
                </a:extLst>
              </p:cNvPr>
              <p:cNvSpPr>
                <a:spLocks noRot="1" noChangeAspect="1" noMove="1" noResize="1" noEditPoints="1" noAdjustHandles="1" noChangeArrowheads="1" noChangeShapeType="1" noTextEdit="1"/>
              </p:cNvSpPr>
              <p:nvPr/>
            </p:nvSpPr>
            <p:spPr>
              <a:xfrm>
                <a:off x="2602695" y="4110943"/>
                <a:ext cx="2303836" cy="461665"/>
              </a:xfrm>
              <a:prstGeom prst="rect">
                <a:avLst/>
              </a:prstGeom>
              <a:blipFill>
                <a:blip r:embed="rId5"/>
                <a:stretch>
                  <a:fillRect t="-13889" r="-3297"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31C992D6-A060-054F-8470-64271B310E74}"/>
                  </a:ext>
                </a:extLst>
              </p:cNvPr>
              <p:cNvSpPr/>
              <p:nvPr/>
            </p:nvSpPr>
            <p:spPr>
              <a:xfrm>
                <a:off x="785873" y="4830275"/>
                <a:ext cx="4150495" cy="461665"/>
              </a:xfrm>
              <a:prstGeom prst="rect">
                <a:avLst/>
              </a:prstGeom>
            </p:spPr>
            <p:txBody>
              <a:bodyPr wrap="none">
                <a:spAutoFit/>
              </a:bodyPr>
              <a:lstStyle/>
              <a:p>
                <a14:m>
                  <m:oMath xmlns:m="http://schemas.openxmlformats.org/officeDocument/2006/math">
                    <m:r>
                      <a:rPr lang="en-US" altLang="ja-JP" sz="2400" b="1" i="1" smtClean="0">
                        <a:latin typeface="Cambria Math" panose="02040503050406030204" pitchFamily="18" charset="0"/>
                      </a:rPr>
                      <m:t>𝒑</m:t>
                    </m:r>
                    <m:r>
                      <a:rPr lang="en-US" altLang="ja-JP" sz="2400" b="1" i="0" smtClean="0">
                        <a:latin typeface="Cambria Math" panose="02040503050406030204" pitchFamily="18" charset="0"/>
                      </a:rPr>
                      <m:t>:</m:t>
                    </m:r>
                  </m:oMath>
                </a14:m>
                <a:r>
                  <a:rPr lang="ja-JP" altLang="en-US" sz="2400" b="1" dirty="0"/>
                  <a:t>１回の</a:t>
                </a:r>
                <a:r>
                  <a:rPr lang="ja-JP" altLang="en-US" sz="2400" b="1"/>
                  <a:t>試行で成功する確率</a:t>
                </a:r>
                <a:endParaRPr lang="ja-JP" altLang="en-US" sz="2400" b="1" dirty="0"/>
              </a:p>
            </p:txBody>
          </p:sp>
        </mc:Choice>
        <mc:Fallback xmlns="">
          <p:sp>
            <p:nvSpPr>
              <p:cNvPr id="18" name="正方形/長方形 17">
                <a:extLst>
                  <a:ext uri="{FF2B5EF4-FFF2-40B4-BE49-F238E27FC236}">
                    <a16:creationId xmlns:a16="http://schemas.microsoft.com/office/drawing/2014/main" id="{31C992D6-A060-054F-8470-64271B310E74}"/>
                  </a:ext>
                </a:extLst>
              </p:cNvPr>
              <p:cNvSpPr>
                <a:spLocks noRot="1" noChangeAspect="1" noMove="1" noResize="1" noEditPoints="1" noAdjustHandles="1" noChangeArrowheads="1" noChangeShapeType="1" noTextEdit="1"/>
              </p:cNvSpPr>
              <p:nvPr/>
            </p:nvSpPr>
            <p:spPr>
              <a:xfrm>
                <a:off x="785873" y="4830275"/>
                <a:ext cx="4150495" cy="461665"/>
              </a:xfrm>
              <a:prstGeom prst="rect">
                <a:avLst/>
              </a:prstGeom>
              <a:blipFill>
                <a:blip r:embed="rId6"/>
                <a:stretch>
                  <a:fillRect l="-305" t="-7895" r="-1220"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658E81D-EAD1-5443-932D-B27BCD932FFC}"/>
                  </a:ext>
                </a:extLst>
              </p:cNvPr>
              <p:cNvSpPr txBox="1"/>
              <p:nvPr/>
            </p:nvSpPr>
            <p:spPr>
              <a:xfrm>
                <a:off x="98612" y="1517072"/>
                <a:ext cx="11685891" cy="523220"/>
              </a:xfrm>
              <a:prstGeom prst="rect">
                <a:avLst/>
              </a:prstGeom>
              <a:noFill/>
            </p:spPr>
            <p:txBody>
              <a:bodyPr wrap="none" rtlCol="0">
                <a:spAutoFit/>
              </a:bodyPr>
              <a:lstStyle/>
              <a:p>
                <a:r>
                  <a:rPr kumimoji="1" lang="ja-JP" altLang="en-US" sz="2800"/>
                  <a:t>成功</a:t>
                </a:r>
                <a:r>
                  <a:rPr kumimoji="1" lang="en-US" altLang="ja-JP" sz="2800" dirty="0"/>
                  <a:t>(</a:t>
                </a:r>
                <a:r>
                  <a:rPr lang="ja-JP" altLang="en-US" sz="2800"/>
                  <a:t>確率</a:t>
                </a:r>
                <a14:m>
                  <m:oMath xmlns:m="http://schemas.openxmlformats.org/officeDocument/2006/math">
                    <m:r>
                      <a:rPr lang="en-US" altLang="ja-JP" sz="2800" i="1">
                        <a:latin typeface="Cambria Math" panose="02040503050406030204" pitchFamily="18" charset="0"/>
                      </a:rPr>
                      <m:t>𝑝</m:t>
                    </m:r>
                  </m:oMath>
                </a14:m>
                <a:r>
                  <a:rPr kumimoji="1" lang="en-US" altLang="ja-JP" sz="2800" dirty="0"/>
                  <a:t>)</a:t>
                </a:r>
                <a:r>
                  <a:rPr kumimoji="1" lang="ja-JP" altLang="en-US" sz="2800"/>
                  <a:t>または失敗</a:t>
                </a:r>
                <a:r>
                  <a:rPr kumimoji="1" lang="en-US" altLang="ja-JP" sz="2800" dirty="0"/>
                  <a:t>(</a:t>
                </a:r>
                <a:r>
                  <a:rPr lang="ja-JP" altLang="en-US" sz="2800"/>
                  <a:t>確率</a:t>
                </a:r>
                <a14:m>
                  <m:oMath xmlns:m="http://schemas.openxmlformats.org/officeDocument/2006/math">
                    <m:r>
                      <a:rPr lang="en-US" altLang="ja-JP" sz="2800" b="0" i="0" smtClean="0">
                        <a:latin typeface="Cambria Math" panose="02040503050406030204" pitchFamily="18" charset="0"/>
                      </a:rPr>
                      <m:t>1−</m:t>
                    </m:r>
                    <m:r>
                      <a:rPr lang="en-US" altLang="ja-JP" sz="2800" i="1">
                        <a:latin typeface="Cambria Math" panose="02040503050406030204" pitchFamily="18" charset="0"/>
                      </a:rPr>
                      <m:t>𝑝</m:t>
                    </m:r>
                  </m:oMath>
                </a14:m>
                <a:r>
                  <a:rPr kumimoji="1" lang="en-US" altLang="ja-JP" sz="2800" dirty="0"/>
                  <a:t>)</a:t>
                </a:r>
                <a:r>
                  <a:rPr kumimoji="1" lang="ja-JP" altLang="en-US" sz="2800"/>
                  <a:t>のどちらかになる試行を</a:t>
                </a:r>
                <a14:m>
                  <m:oMath xmlns:m="http://schemas.openxmlformats.org/officeDocument/2006/math">
                    <m:r>
                      <a:rPr lang="en-US" altLang="ja-JP" sz="2800" b="0" i="1" smtClean="0">
                        <a:latin typeface="Cambria Math" panose="02040503050406030204" pitchFamily="18" charset="0"/>
                      </a:rPr>
                      <m:t>𝑛</m:t>
                    </m:r>
                  </m:oMath>
                </a14:m>
                <a:r>
                  <a:rPr kumimoji="1" lang="ja-JP" altLang="en-US" sz="2800"/>
                  <a:t>回繰り返す</a:t>
                </a:r>
              </a:p>
            </p:txBody>
          </p:sp>
        </mc:Choice>
        <mc:Fallback xmlns="">
          <p:sp>
            <p:nvSpPr>
              <p:cNvPr id="19" name="テキスト ボックス 18">
                <a:extLst>
                  <a:ext uri="{FF2B5EF4-FFF2-40B4-BE49-F238E27FC236}">
                    <a16:creationId xmlns:a16="http://schemas.microsoft.com/office/drawing/2014/main" id="{9658E81D-EAD1-5443-932D-B27BCD932FFC}"/>
                  </a:ext>
                </a:extLst>
              </p:cNvPr>
              <p:cNvSpPr txBox="1">
                <a:spLocks noRot="1" noChangeAspect="1" noMove="1" noResize="1" noEditPoints="1" noAdjustHandles="1" noChangeArrowheads="1" noChangeShapeType="1" noTextEdit="1"/>
              </p:cNvSpPr>
              <p:nvPr/>
            </p:nvSpPr>
            <p:spPr>
              <a:xfrm>
                <a:off x="98612" y="1517072"/>
                <a:ext cx="11685891" cy="523220"/>
              </a:xfrm>
              <a:prstGeom prst="rect">
                <a:avLst/>
              </a:prstGeom>
              <a:blipFill>
                <a:blip r:embed="rId7"/>
                <a:stretch>
                  <a:fillRect l="-977" t="-9302" r="-109"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DF2134D-0113-6F4D-8909-0DA190080F5E}"/>
                  </a:ext>
                </a:extLst>
              </p:cNvPr>
              <p:cNvSpPr txBox="1"/>
              <p:nvPr/>
            </p:nvSpPr>
            <p:spPr>
              <a:xfrm>
                <a:off x="98612" y="2040291"/>
                <a:ext cx="6704079"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rPr>
                      <m:t>𝑛</m:t>
                    </m:r>
                  </m:oMath>
                </a14:m>
                <a:r>
                  <a:rPr lang="ja-JP" altLang="en-US" sz="2800"/>
                  <a:t>回中，</a:t>
                </a:r>
                <a14:m>
                  <m:oMath xmlns:m="http://schemas.openxmlformats.org/officeDocument/2006/math">
                    <m:r>
                      <a:rPr lang="en-US" altLang="ja-JP" sz="2800" b="0" i="1" smtClean="0">
                        <a:latin typeface="Cambria Math" panose="02040503050406030204" pitchFamily="18" charset="0"/>
                      </a:rPr>
                      <m:t>𝑥</m:t>
                    </m:r>
                  </m:oMath>
                </a14:m>
                <a:r>
                  <a:rPr kumimoji="1" lang="ja-JP" altLang="en-US" sz="2800"/>
                  <a:t>回成功する確率</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solidFill>
                              <a:schemeClr val="accent1">
                                <a:lumMod val="75000"/>
                              </a:schemeClr>
                            </a:solidFill>
                            <a:latin typeface="Cambria Math" panose="02040503050406030204" pitchFamily="18" charset="0"/>
                          </a:rPr>
                          <m:t>𝑛</m:t>
                        </m:r>
                        <m:r>
                          <a:rPr lang="en-US" altLang="ja-JP" sz="2800" i="1">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𝑥</m:t>
                        </m:r>
                      </m:e>
                    </m:d>
                  </m:oMath>
                </a14:m>
                <a:r>
                  <a:rPr kumimoji="1" lang="ja-JP" altLang="en-US" sz="2800"/>
                  <a:t>を求める</a:t>
                </a:r>
              </a:p>
            </p:txBody>
          </p:sp>
        </mc:Choice>
        <mc:Fallback xmlns="">
          <p:sp>
            <p:nvSpPr>
              <p:cNvPr id="22" name="テキスト ボックス 21">
                <a:extLst>
                  <a:ext uri="{FF2B5EF4-FFF2-40B4-BE49-F238E27FC236}">
                    <a16:creationId xmlns:a16="http://schemas.microsoft.com/office/drawing/2014/main" id="{DDF2134D-0113-6F4D-8909-0DA190080F5E}"/>
                  </a:ext>
                </a:extLst>
              </p:cNvPr>
              <p:cNvSpPr txBox="1">
                <a:spLocks noRot="1" noChangeAspect="1" noMove="1" noResize="1" noEditPoints="1" noAdjustHandles="1" noChangeArrowheads="1" noChangeShapeType="1" noTextEdit="1"/>
              </p:cNvSpPr>
              <p:nvPr/>
            </p:nvSpPr>
            <p:spPr>
              <a:xfrm>
                <a:off x="98612" y="2040291"/>
                <a:ext cx="6704079" cy="523220"/>
              </a:xfrm>
              <a:prstGeom prst="rect">
                <a:avLst/>
              </a:prstGeom>
              <a:blipFill>
                <a:blip r:embed="rId8"/>
                <a:stretch>
                  <a:fillRect t="-11905" r="-756" b="-30952"/>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32834D24-8E75-564F-8B45-312A3BF593E4}"/>
              </a:ext>
            </a:extLst>
          </p:cNvPr>
          <p:cNvPicPr>
            <a:picLocks noChangeAspect="1"/>
          </p:cNvPicPr>
          <p:nvPr/>
        </p:nvPicPr>
        <p:blipFill rotWithShape="1">
          <a:blip r:embed="rId9"/>
          <a:srcRect l="4629" t="9957" r="8122" b="3671"/>
          <a:stretch/>
        </p:blipFill>
        <p:spPr>
          <a:xfrm>
            <a:off x="7409612" y="3443078"/>
            <a:ext cx="4466333" cy="2947645"/>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5388D3E-6524-3947-A13A-3B4D92E4C2B2}"/>
                  </a:ext>
                </a:extLst>
              </p:cNvPr>
              <p:cNvSpPr txBox="1"/>
              <p:nvPr/>
            </p:nvSpPr>
            <p:spPr>
              <a:xfrm>
                <a:off x="7427231" y="2737529"/>
                <a:ext cx="234989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=10,</m:t>
                      </m:r>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D5388D3E-6524-3947-A13A-3B4D92E4C2B2}"/>
                  </a:ext>
                </a:extLst>
              </p:cNvPr>
              <p:cNvSpPr txBox="1">
                <a:spLocks noRot="1" noChangeAspect="1" noMove="1" noResize="1" noEditPoints="1" noAdjustHandles="1" noChangeArrowheads="1" noChangeShapeType="1" noTextEdit="1"/>
              </p:cNvSpPr>
              <p:nvPr/>
            </p:nvSpPr>
            <p:spPr>
              <a:xfrm>
                <a:off x="7427231" y="2737529"/>
                <a:ext cx="2349899" cy="691471"/>
              </a:xfrm>
              <a:prstGeom prst="rect">
                <a:avLst/>
              </a:prstGeom>
              <a:blipFill>
                <a:blip r:embed="rId10"/>
                <a:stretch>
                  <a:fillRect t="-1852" b="-12963"/>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A068C5D3-FCFB-1A4A-A913-DB08ECAF2F88}"/>
              </a:ext>
            </a:extLst>
          </p:cNvPr>
          <p:cNvSpPr txBox="1"/>
          <p:nvPr/>
        </p:nvSpPr>
        <p:spPr>
          <a:xfrm>
            <a:off x="9526046" y="2956517"/>
            <a:ext cx="2349899" cy="400110"/>
          </a:xfrm>
          <a:prstGeom prst="rect">
            <a:avLst/>
          </a:prstGeom>
          <a:noFill/>
        </p:spPr>
        <p:txBody>
          <a:bodyPr wrap="square" rtlCol="0">
            <a:spAutoFit/>
          </a:bodyPr>
          <a:lstStyle/>
          <a:p>
            <a:r>
              <a:rPr lang="ja-JP" altLang="en-US" sz="2000" b="1" dirty="0"/>
              <a:t>の</a:t>
            </a:r>
            <a:r>
              <a:rPr lang="ja-JP" altLang="en-US" sz="2000" b="1"/>
              <a:t>ときの確率分布</a:t>
            </a:r>
            <a:endParaRPr kumimoji="1" lang="ja-JP" altLang="en-US" sz="2000" b="1" dirty="0"/>
          </a:p>
        </p:txBody>
      </p: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1B4DE923-E154-DA4F-A177-DCF5F7611E0A}"/>
                  </a:ext>
                </a:extLst>
              </p:cNvPr>
              <p:cNvSpPr/>
              <p:nvPr/>
            </p:nvSpPr>
            <p:spPr>
              <a:xfrm>
                <a:off x="8820909" y="6318350"/>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30" name="正方形/長方形 29">
                <a:extLst>
                  <a:ext uri="{FF2B5EF4-FFF2-40B4-BE49-F238E27FC236}">
                    <a16:creationId xmlns:a16="http://schemas.microsoft.com/office/drawing/2014/main" id="{1B4DE923-E154-DA4F-A177-DCF5F7611E0A}"/>
                  </a:ext>
                </a:extLst>
              </p:cNvPr>
              <p:cNvSpPr>
                <a:spLocks noRot="1" noChangeAspect="1" noMove="1" noResize="1" noEditPoints="1" noAdjustHandles="1" noChangeArrowheads="1" noChangeShapeType="1" noTextEdit="1"/>
              </p:cNvSpPr>
              <p:nvPr/>
            </p:nvSpPr>
            <p:spPr>
              <a:xfrm>
                <a:off x="8820909" y="6318350"/>
                <a:ext cx="1681871" cy="461665"/>
              </a:xfrm>
              <a:prstGeom prst="rect">
                <a:avLst/>
              </a:prstGeom>
              <a:blipFill>
                <a:blip r:embed="rId11"/>
                <a:stretch>
                  <a:fillRect l="-6015" t="-108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A7B99B14-A156-CD41-ABCA-9DF38F5FC995}"/>
                  </a:ext>
                </a:extLst>
              </p:cNvPr>
              <p:cNvSpPr/>
              <p:nvPr/>
            </p:nvSpPr>
            <p:spPr>
              <a:xfrm rot="16200000">
                <a:off x="6008714" y="4463060"/>
                <a:ext cx="2165208" cy="523220"/>
              </a:xfrm>
              <a:prstGeom prst="rect">
                <a:avLst/>
              </a:prstGeom>
            </p:spPr>
            <p:txBody>
              <a:bodyPr wrap="none">
                <a:spAutoFit/>
              </a:bodyPr>
              <a:lstStyle/>
              <a:p>
                <a:r>
                  <a:rPr lang="ja-JP" altLang="en-US" sz="2800"/>
                  <a:t>確率</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10</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e>
                    </m:d>
                  </m:oMath>
                </a14:m>
                <a:endParaRPr lang="ja-JP" altLang="en-US" sz="2800"/>
              </a:p>
            </p:txBody>
          </p:sp>
        </mc:Choice>
        <mc:Fallback xmlns="">
          <p:sp>
            <p:nvSpPr>
              <p:cNvPr id="31" name="正方形/長方形 30">
                <a:extLst>
                  <a:ext uri="{FF2B5EF4-FFF2-40B4-BE49-F238E27FC236}">
                    <a16:creationId xmlns:a16="http://schemas.microsoft.com/office/drawing/2014/main" id="{A7B99B14-A156-CD41-ABCA-9DF38F5FC995}"/>
                  </a:ext>
                </a:extLst>
              </p:cNvPr>
              <p:cNvSpPr>
                <a:spLocks noRot="1" noChangeAspect="1" noMove="1" noResize="1" noEditPoints="1" noAdjustHandles="1" noChangeArrowheads="1" noChangeShapeType="1" noTextEdit="1"/>
              </p:cNvSpPr>
              <p:nvPr/>
            </p:nvSpPr>
            <p:spPr>
              <a:xfrm rot="16200000">
                <a:off x="6008714" y="4463060"/>
                <a:ext cx="2165208" cy="523220"/>
              </a:xfrm>
              <a:prstGeom prst="rect">
                <a:avLst/>
              </a:prstGeom>
              <a:blipFill>
                <a:blip r:embed="rId12"/>
                <a:stretch>
                  <a:fillRect l="-11905" r="-30952" b="-5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32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AB1F4458-219E-4457-A2C1-15D7072AB856}"/>
              </a:ext>
            </a:extLst>
          </p:cNvPr>
          <p:cNvSpPr/>
          <p:nvPr/>
        </p:nvSpPr>
        <p:spPr>
          <a:xfrm>
            <a:off x="98612" y="1450695"/>
            <a:ext cx="10142818" cy="191627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ABEB9A8-10E0-4904-BC22-5FD055347617}"/>
              </a:ext>
            </a:extLst>
          </p:cNvPr>
          <p:cNvSpPr>
            <a:spLocks noGrp="1"/>
          </p:cNvSpPr>
          <p:nvPr>
            <p:ph type="title"/>
          </p:nvPr>
        </p:nvSpPr>
        <p:spPr/>
        <p:txBody>
          <a:bodyPr/>
          <a:lstStyle/>
          <a:p>
            <a:r>
              <a:rPr lang="en-US" altLang="ja-JP" dirty="0"/>
              <a:t>3.2 </a:t>
            </a:r>
            <a:r>
              <a:rPr lang="ja-JP" altLang="en-US" dirty="0"/>
              <a:t>二項分布</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95C538A7-B9B7-4057-B863-9584D8E23D9D}"/>
                  </a:ext>
                </a:extLst>
              </p:cNvPr>
              <p:cNvSpPr/>
              <p:nvPr/>
            </p:nvSpPr>
            <p:spPr>
              <a:xfrm>
                <a:off x="228600" y="2235732"/>
                <a:ext cx="6591144" cy="963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3200" b="0" i="0" smtClean="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m:oMathPara>
                </a14:m>
                <a:endParaRPr lang="ja-JP" altLang="en-US" sz="2800" dirty="0"/>
              </a:p>
            </p:txBody>
          </p:sp>
        </mc:Choice>
        <mc:Fallback xmlns="">
          <p:sp>
            <p:nvSpPr>
              <p:cNvPr id="4" name="正方形/長方形 3">
                <a:extLst>
                  <a:ext uri="{FF2B5EF4-FFF2-40B4-BE49-F238E27FC236}">
                    <a16:creationId xmlns:a16="http://schemas.microsoft.com/office/drawing/2014/main" id="{95C538A7-B9B7-4057-B863-9584D8E23D9D}"/>
                  </a:ext>
                </a:extLst>
              </p:cNvPr>
              <p:cNvSpPr>
                <a:spLocks noRot="1" noChangeAspect="1" noMove="1" noResize="1" noEditPoints="1" noAdjustHandles="1" noChangeArrowheads="1" noChangeShapeType="1" noTextEdit="1"/>
              </p:cNvSpPr>
              <p:nvPr/>
            </p:nvSpPr>
            <p:spPr>
              <a:xfrm>
                <a:off x="228600" y="2235732"/>
                <a:ext cx="6591144" cy="963212"/>
              </a:xfrm>
              <a:prstGeom prst="rect">
                <a:avLst/>
              </a:prstGeom>
              <a:blipFill>
                <a:blip r:embed="rId2"/>
                <a:stretch>
                  <a:fillRect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64512FF-EAB3-47DE-9788-1CDE7D48F856}"/>
                  </a:ext>
                </a:extLst>
              </p:cNvPr>
              <p:cNvSpPr/>
              <p:nvPr/>
            </p:nvSpPr>
            <p:spPr>
              <a:xfrm>
                <a:off x="228600" y="1712512"/>
                <a:ext cx="6017998" cy="523220"/>
              </a:xfrm>
              <a:prstGeom prst="rect">
                <a:avLst/>
              </a:prstGeom>
            </p:spPr>
            <p:txBody>
              <a:bodyPr wrap="square">
                <a:spAutoFit/>
              </a:bodyPr>
              <a:lstStyle/>
              <a:p>
                <a:r>
                  <a:rPr lang="ja-JP" altLang="en-US" sz="2800" b="1" dirty="0"/>
                  <a:t>二項分布の確率</a:t>
                </a:r>
                <a:r>
                  <a:rPr lang="ja-JP" altLang="en-US" sz="2800" b="1"/>
                  <a:t>質量関数</a:t>
                </a:r>
                <a:r>
                  <a:rPr lang="en-US" altLang="ja-JP" sz="2800" b="1" dirty="0"/>
                  <a:t>(</a:t>
                </a:r>
                <a14:m>
                  <m:oMath xmlns:m="http://schemas.openxmlformats.org/officeDocument/2006/math">
                    <m:r>
                      <m:rPr>
                        <m:sty m:val="p"/>
                      </m:rPr>
                      <a:rPr lang="en-US" altLang="ja-JP" sz="2800">
                        <a:latin typeface="Cambria Math" panose="02040503050406030204" pitchFamily="18" charset="0"/>
                      </a:rPr>
                      <m:t>PMF</m:t>
                    </m:r>
                  </m:oMath>
                </a14:m>
                <a:r>
                  <a:rPr lang="en-US" altLang="ja-JP" sz="2800" b="1" dirty="0"/>
                  <a:t>)</a:t>
                </a:r>
                <a:endParaRPr lang="ja-JP" altLang="en-US" sz="2800" b="1" dirty="0"/>
              </a:p>
            </p:txBody>
          </p:sp>
        </mc:Choice>
        <mc:Fallback xmlns="">
          <p:sp>
            <p:nvSpPr>
              <p:cNvPr id="5" name="正方形/長方形 4">
                <a:extLst>
                  <a:ext uri="{FF2B5EF4-FFF2-40B4-BE49-F238E27FC236}">
                    <a16:creationId xmlns:a16="http://schemas.microsoft.com/office/drawing/2014/main" id="{B64512FF-EAB3-47DE-9788-1CDE7D48F856}"/>
                  </a:ext>
                </a:extLst>
              </p:cNvPr>
              <p:cNvSpPr>
                <a:spLocks noRot="1" noChangeAspect="1" noMove="1" noResize="1" noEditPoints="1" noAdjustHandles="1" noChangeArrowheads="1" noChangeShapeType="1" noTextEdit="1"/>
              </p:cNvSpPr>
              <p:nvPr/>
            </p:nvSpPr>
            <p:spPr>
              <a:xfrm>
                <a:off x="228600" y="1712512"/>
                <a:ext cx="6017998" cy="523220"/>
              </a:xfrm>
              <a:prstGeom prst="rect">
                <a:avLst/>
              </a:prstGeom>
              <a:blipFill>
                <a:blip r:embed="rId3"/>
                <a:stretch>
                  <a:fillRect l="-1895" t="-1190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0686FF5F-AAAA-47FB-AFB7-D761D9F3EBC2}"/>
                  </a:ext>
                </a:extLst>
              </p:cNvPr>
              <p:cNvSpPr/>
              <p:nvPr/>
            </p:nvSpPr>
            <p:spPr>
              <a:xfrm>
                <a:off x="6464300" y="2307604"/>
                <a:ext cx="1589709"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𝒏</m:t>
                    </m:r>
                  </m:oMath>
                </a14:m>
                <a:r>
                  <a:rPr lang="en-US" altLang="ja-JP" b="1" dirty="0"/>
                  <a:t>:</a:t>
                </a:r>
                <a:r>
                  <a:rPr lang="ja-JP" altLang="en-US" b="1" dirty="0"/>
                  <a:t>試行回数</a:t>
                </a:r>
              </a:p>
            </p:txBody>
          </p:sp>
        </mc:Choice>
        <mc:Fallback xmlns="">
          <p:sp>
            <p:nvSpPr>
              <p:cNvPr id="6" name="正方形/長方形 5">
                <a:extLst>
                  <a:ext uri="{FF2B5EF4-FFF2-40B4-BE49-F238E27FC236}">
                    <a16:creationId xmlns:a16="http://schemas.microsoft.com/office/drawing/2014/main" id="{0686FF5F-AAAA-47FB-AFB7-D761D9F3EBC2}"/>
                  </a:ext>
                </a:extLst>
              </p:cNvPr>
              <p:cNvSpPr>
                <a:spLocks noRot="1" noChangeAspect="1" noMove="1" noResize="1" noEditPoints="1" noAdjustHandles="1" noChangeArrowheads="1" noChangeShapeType="1" noTextEdit="1"/>
              </p:cNvSpPr>
              <p:nvPr/>
            </p:nvSpPr>
            <p:spPr>
              <a:xfrm>
                <a:off x="6464300" y="2307604"/>
                <a:ext cx="1589709" cy="369332"/>
              </a:xfrm>
              <a:prstGeom prst="rect">
                <a:avLst/>
              </a:prstGeom>
              <a:blipFill>
                <a:blip r:embed="rId4"/>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C0BA29B4-51A3-4794-97F1-3A526A641F3F}"/>
                  </a:ext>
                </a:extLst>
              </p:cNvPr>
              <p:cNvSpPr/>
              <p:nvPr/>
            </p:nvSpPr>
            <p:spPr>
              <a:xfrm>
                <a:off x="7791909" y="2302782"/>
                <a:ext cx="2667223" cy="369332"/>
              </a:xfrm>
              <a:prstGeom prst="rect">
                <a:avLst/>
              </a:prstGeom>
            </p:spPr>
            <p:txBody>
              <a:bodyPr wrap="square">
                <a:spAutoFit/>
              </a:bodyPr>
              <a:lstStyle/>
              <a:p>
                <a14:m>
                  <m:oMath xmlns:m="http://schemas.openxmlformats.org/officeDocument/2006/math">
                    <m:r>
                      <a:rPr lang="en-US" altLang="ja-JP" b="1" i="1" smtClean="0">
                        <a:solidFill>
                          <a:schemeClr val="tx1"/>
                        </a:solidFill>
                        <a:latin typeface="Cambria Math" panose="02040503050406030204" pitchFamily="18" charset="0"/>
                      </a:rPr>
                      <m:t>𝒙</m:t>
                    </m:r>
                  </m:oMath>
                </a14:m>
                <a:r>
                  <a:rPr lang="en-US" altLang="ja-JP" b="1" dirty="0"/>
                  <a:t>:</a:t>
                </a:r>
                <a:r>
                  <a:rPr lang="ja-JP" altLang="en-US" b="1"/>
                  <a:t>成功する回数</a:t>
                </a:r>
                <a:endParaRPr lang="ja-JP" altLang="en-US" b="1" dirty="0"/>
              </a:p>
            </p:txBody>
          </p:sp>
        </mc:Choice>
        <mc:Fallback xmlns="">
          <p:sp>
            <p:nvSpPr>
              <p:cNvPr id="7" name="正方形/長方形 6">
                <a:extLst>
                  <a:ext uri="{FF2B5EF4-FFF2-40B4-BE49-F238E27FC236}">
                    <a16:creationId xmlns:a16="http://schemas.microsoft.com/office/drawing/2014/main" id="{C0BA29B4-51A3-4794-97F1-3A526A641F3F}"/>
                  </a:ext>
                </a:extLst>
              </p:cNvPr>
              <p:cNvSpPr>
                <a:spLocks noRot="1" noChangeAspect="1" noMove="1" noResize="1" noEditPoints="1" noAdjustHandles="1" noChangeArrowheads="1" noChangeShapeType="1" noTextEdit="1"/>
              </p:cNvSpPr>
              <p:nvPr/>
            </p:nvSpPr>
            <p:spPr>
              <a:xfrm>
                <a:off x="7791909" y="2302782"/>
                <a:ext cx="2667223" cy="369332"/>
              </a:xfrm>
              <a:prstGeom prst="rect">
                <a:avLst/>
              </a:prstGeom>
              <a:blipFill>
                <a:blip r:embed="rId5"/>
                <a:stretch>
                  <a:fillRect t="-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F5929C3-F786-42A8-A66F-A358C1FAF3C9}"/>
                  </a:ext>
                </a:extLst>
              </p:cNvPr>
              <p:cNvSpPr/>
              <p:nvPr/>
            </p:nvSpPr>
            <p:spPr>
              <a:xfrm>
                <a:off x="6464300" y="2634560"/>
                <a:ext cx="4334555" cy="369332"/>
              </a:xfrm>
              <a:prstGeom prst="rect">
                <a:avLst/>
              </a:prstGeom>
            </p:spPr>
            <p:txBody>
              <a:bodyPr wrap="square">
                <a:spAutoFit/>
              </a:bodyPr>
              <a:lstStyle/>
              <a:p>
                <a14:m>
                  <m:oMath xmlns:m="http://schemas.openxmlformats.org/officeDocument/2006/math">
                    <m:r>
                      <a:rPr lang="en-US" altLang="ja-JP" b="1" i="1" smtClean="0">
                        <a:latin typeface="Cambria Math" panose="02040503050406030204" pitchFamily="18" charset="0"/>
                      </a:rPr>
                      <m:t>𝒑</m:t>
                    </m:r>
                    <m:r>
                      <a:rPr lang="en-US" altLang="ja-JP" b="1" i="0" smtClean="0">
                        <a:latin typeface="Cambria Math" panose="02040503050406030204" pitchFamily="18" charset="0"/>
                      </a:rPr>
                      <m:t>:</m:t>
                    </m:r>
                  </m:oMath>
                </a14:m>
                <a:r>
                  <a:rPr lang="ja-JP" altLang="en-US" b="1" dirty="0"/>
                  <a:t>１回の</a:t>
                </a:r>
                <a:r>
                  <a:rPr lang="ja-JP" altLang="en-US" b="1"/>
                  <a:t>試行で成功する確率</a:t>
                </a:r>
                <a:endParaRPr lang="ja-JP" altLang="en-US" b="1" dirty="0"/>
              </a:p>
            </p:txBody>
          </p:sp>
        </mc:Choice>
        <mc:Fallback xmlns="">
          <p:sp>
            <p:nvSpPr>
              <p:cNvPr id="8" name="正方形/長方形 7">
                <a:extLst>
                  <a:ext uri="{FF2B5EF4-FFF2-40B4-BE49-F238E27FC236}">
                    <a16:creationId xmlns:a16="http://schemas.microsoft.com/office/drawing/2014/main" id="{DF5929C3-F786-42A8-A66F-A358C1FAF3C9}"/>
                  </a:ext>
                </a:extLst>
              </p:cNvPr>
              <p:cNvSpPr>
                <a:spLocks noRot="1" noChangeAspect="1" noMove="1" noResize="1" noEditPoints="1" noAdjustHandles="1" noChangeArrowheads="1" noChangeShapeType="1" noTextEdit="1"/>
              </p:cNvSpPr>
              <p:nvPr/>
            </p:nvSpPr>
            <p:spPr>
              <a:xfrm>
                <a:off x="6464300" y="2634560"/>
                <a:ext cx="4334555" cy="369332"/>
              </a:xfrm>
              <a:prstGeom prst="rect">
                <a:avLst/>
              </a:prstGeom>
              <a:blipFill>
                <a:blip r:embed="rId6"/>
                <a:stretch>
                  <a:fillRect t="-3226" b="-225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D2C0D8-552F-4490-A0BB-FD353ECFEF8D}"/>
                  </a:ext>
                </a:extLst>
              </p:cNvPr>
              <p:cNvSpPr txBox="1"/>
              <p:nvPr/>
            </p:nvSpPr>
            <p:spPr>
              <a:xfrm>
                <a:off x="271521" y="3635576"/>
                <a:ext cx="7300854"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dirty="0"/>
                  <a:t>が二項分布に従うとき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oMath>
                </a14:m>
                <a:r>
                  <a:rPr kumimoji="1" lang="ja-JP" altLang="en-US" sz="2800" dirty="0"/>
                  <a:t> ・</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𝑛𝑝</m:t>
                    </m:r>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oMath>
                </a14:m>
                <a:endParaRPr kumimoji="1" lang="en-US" altLang="ja-JP" sz="2800" dirty="0"/>
              </a:p>
            </p:txBody>
          </p:sp>
        </mc:Choice>
        <mc:Fallback xmlns="">
          <p:sp>
            <p:nvSpPr>
              <p:cNvPr id="9" name="テキスト ボックス 8">
                <a:extLst>
                  <a:ext uri="{FF2B5EF4-FFF2-40B4-BE49-F238E27FC236}">
                    <a16:creationId xmlns:a16="http://schemas.microsoft.com/office/drawing/2014/main" id="{B5D2C0D8-552F-4490-A0BB-FD353ECFEF8D}"/>
                  </a:ext>
                </a:extLst>
              </p:cNvPr>
              <p:cNvSpPr txBox="1">
                <a:spLocks noRot="1" noChangeAspect="1" noMove="1" noResize="1" noEditPoints="1" noAdjustHandles="1" noChangeArrowheads="1" noChangeShapeType="1" noTextEdit="1"/>
              </p:cNvSpPr>
              <p:nvPr/>
            </p:nvSpPr>
            <p:spPr>
              <a:xfrm>
                <a:off x="271521" y="3635576"/>
                <a:ext cx="7300854" cy="954107"/>
              </a:xfrm>
              <a:prstGeom prst="rect">
                <a:avLst/>
              </a:prstGeom>
              <a:blipFill>
                <a:blip r:embed="rId7"/>
                <a:stretch>
                  <a:fillRect l="-1563" t="-526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4B809CF-336B-4AD2-824E-466B1B5CF5C1}"/>
                  </a:ext>
                </a:extLst>
              </p:cNvPr>
              <p:cNvSpPr/>
              <p:nvPr/>
            </p:nvSpPr>
            <p:spPr>
              <a:xfrm>
                <a:off x="271521" y="4802665"/>
                <a:ext cx="10471136" cy="1815882"/>
              </a:xfrm>
              <a:prstGeom prst="rect">
                <a:avLst/>
              </a:prstGeom>
            </p:spPr>
            <p:txBody>
              <a:bodyPr wrap="none">
                <a:spAutoFit/>
              </a:bodyPr>
              <a:lstStyle/>
              <a:p>
                <a:r>
                  <a:rPr lang="ja-JP" altLang="en-US" sz="2800" b="1" dirty="0">
                    <a:solidFill>
                      <a:srgbClr val="0070C0"/>
                    </a:solidFill>
                  </a:rPr>
                  <a:t>試行回数</a:t>
                </a:r>
                <a14:m>
                  <m:oMath xmlns:m="http://schemas.openxmlformats.org/officeDocument/2006/math">
                    <m:r>
                      <a:rPr lang="en-US" altLang="ja-JP" sz="2800" b="1" i="1">
                        <a:solidFill>
                          <a:srgbClr val="0070C0"/>
                        </a:solidFill>
                        <a:latin typeface="Cambria Math" panose="02040503050406030204" pitchFamily="18" charset="0"/>
                      </a:rPr>
                      <m:t>𝒏</m:t>
                    </m:r>
                  </m:oMath>
                </a14:m>
                <a:r>
                  <a:rPr lang="ja-JP" altLang="en-US" sz="2800" b="1" dirty="0">
                    <a:solidFill>
                      <a:srgbClr val="0070C0"/>
                    </a:solidFill>
                  </a:rPr>
                  <a:t>がわかっている</a:t>
                </a:r>
                <a:r>
                  <a:rPr lang="ja-JP" altLang="en-US" sz="2800" b="1" dirty="0"/>
                  <a:t>事象のカウントデータとかで使う！！</a:t>
                </a:r>
                <a:endParaRPr lang="en-US" altLang="ja-JP" sz="2800" b="1" dirty="0"/>
              </a:p>
              <a:p>
                <a:r>
                  <a:rPr lang="ja-JP" altLang="en-US" sz="2800" dirty="0"/>
                  <a:t>・コインを</a:t>
                </a:r>
                <a14:m>
                  <m:oMath xmlns:m="http://schemas.openxmlformats.org/officeDocument/2006/math">
                    <m:r>
                      <a:rPr lang="en-US" altLang="ja-JP" sz="2800" b="0" i="1">
                        <a:latin typeface="Cambria Math" panose="02040503050406030204" pitchFamily="18" charset="0"/>
                      </a:rPr>
                      <m:t>𝑛</m:t>
                    </m:r>
                  </m:oMath>
                </a14:m>
                <a:r>
                  <a:rPr lang="ja-JP" altLang="en-US" sz="2800" dirty="0"/>
                  <a:t>回投げて，</a:t>
                </a:r>
                <a14:m>
                  <m:oMath xmlns:m="http://schemas.openxmlformats.org/officeDocument/2006/math">
                    <m:r>
                      <a:rPr lang="en-US" altLang="ja-JP" sz="2800" i="1">
                        <a:latin typeface="Cambria Math" panose="02040503050406030204" pitchFamily="18" charset="0"/>
                      </a:rPr>
                      <m:t>𝑥</m:t>
                    </m:r>
                  </m:oMath>
                </a14:m>
                <a:r>
                  <a:rPr lang="ja-JP" altLang="en-US" sz="2800" dirty="0"/>
                  <a:t>回表がでる確率</a:t>
                </a:r>
                <a:endParaRPr lang="en-US" altLang="ja-JP" sz="2800" dirty="0"/>
              </a:p>
              <a:p>
                <a:r>
                  <a:rPr lang="ja-JP" altLang="en-US" sz="2800" dirty="0"/>
                  <a:t>・さいころを</a:t>
                </a:r>
                <a14:m>
                  <m:oMath xmlns:m="http://schemas.openxmlformats.org/officeDocument/2006/math">
                    <m:r>
                      <a:rPr lang="en-US" altLang="ja-JP" sz="2800" i="1">
                        <a:latin typeface="Cambria Math" panose="02040503050406030204" pitchFamily="18" charset="0"/>
                      </a:rPr>
                      <m:t>𝑛</m:t>
                    </m:r>
                    <m:r>
                      <a:rPr lang="ja-JP" altLang="en-US" sz="2800" i="1" smtClean="0">
                        <a:latin typeface="Cambria Math" panose="02040503050406030204" pitchFamily="18" charset="0"/>
                      </a:rPr>
                      <m:t>回</m:t>
                    </m:r>
                  </m:oMath>
                </a14:m>
                <a:r>
                  <a:rPr lang="ja-JP" altLang="en-US" sz="2800" dirty="0"/>
                  <a:t>投げて，</a:t>
                </a:r>
                <a14:m>
                  <m:oMath xmlns:m="http://schemas.openxmlformats.org/officeDocument/2006/math">
                    <m:r>
                      <a:rPr lang="en-US" altLang="ja-JP" sz="2800" i="1">
                        <a:latin typeface="Cambria Math" panose="02040503050406030204" pitchFamily="18" charset="0"/>
                      </a:rPr>
                      <m:t>𝑥</m:t>
                    </m:r>
                  </m:oMath>
                </a14:m>
                <a:r>
                  <a:rPr lang="ja-JP" altLang="en-US" sz="2800" dirty="0"/>
                  <a:t>回１がでる確率</a:t>
                </a:r>
                <a:endParaRPr lang="en-US" altLang="ja-JP" sz="2800" dirty="0"/>
              </a:p>
              <a:p>
                <a:r>
                  <a:rPr lang="ja-JP" altLang="en-US" sz="2800" dirty="0"/>
                  <a:t>・実験を</a:t>
                </a:r>
                <a14:m>
                  <m:oMath xmlns:m="http://schemas.openxmlformats.org/officeDocument/2006/math">
                    <m:r>
                      <a:rPr lang="en-US" altLang="ja-JP" sz="2800" i="1">
                        <a:latin typeface="Cambria Math" panose="02040503050406030204" pitchFamily="18" charset="0"/>
                      </a:rPr>
                      <m:t>𝑛</m:t>
                    </m:r>
                    <m:r>
                      <a:rPr lang="ja-JP" altLang="en-US" sz="2800" i="1">
                        <a:latin typeface="Cambria Math" panose="02040503050406030204" pitchFamily="18" charset="0"/>
                      </a:rPr>
                      <m:t>回</m:t>
                    </m:r>
                  </m:oMath>
                </a14:m>
                <a:r>
                  <a:rPr lang="ja-JP" altLang="en-US" sz="2800"/>
                  <a:t>試行して，</a:t>
                </a:r>
                <a:r>
                  <a:rPr lang="en-US" altLang="ja-JP" sz="2800" dirty="0"/>
                  <a:t> </a:t>
                </a:r>
                <a14:m>
                  <m:oMath xmlns:m="http://schemas.openxmlformats.org/officeDocument/2006/math">
                    <m:r>
                      <a:rPr lang="en-US" altLang="ja-JP" sz="2800" i="1">
                        <a:latin typeface="Cambria Math" panose="02040503050406030204" pitchFamily="18" charset="0"/>
                      </a:rPr>
                      <m:t>𝑥</m:t>
                    </m:r>
                  </m:oMath>
                </a14:m>
                <a:r>
                  <a:rPr lang="ja-JP" altLang="en-US" sz="2800" dirty="0"/>
                  <a:t>回成功する確率</a:t>
                </a:r>
                <a:endParaRPr lang="en-US" altLang="ja-JP" sz="2800" dirty="0"/>
              </a:p>
            </p:txBody>
          </p:sp>
        </mc:Choice>
        <mc:Fallback xmlns="">
          <p:sp>
            <p:nvSpPr>
              <p:cNvPr id="15" name="正方形/長方形 14">
                <a:extLst>
                  <a:ext uri="{FF2B5EF4-FFF2-40B4-BE49-F238E27FC236}">
                    <a16:creationId xmlns:a16="http://schemas.microsoft.com/office/drawing/2014/main" id="{E4B809CF-336B-4AD2-824E-466B1B5CF5C1}"/>
                  </a:ext>
                </a:extLst>
              </p:cNvPr>
              <p:cNvSpPr>
                <a:spLocks noRot="1" noChangeAspect="1" noMove="1" noResize="1" noEditPoints="1" noAdjustHandles="1" noChangeArrowheads="1" noChangeShapeType="1" noTextEdit="1"/>
              </p:cNvSpPr>
              <p:nvPr/>
            </p:nvSpPr>
            <p:spPr>
              <a:xfrm>
                <a:off x="271521" y="4802665"/>
                <a:ext cx="10471136" cy="1815882"/>
              </a:xfrm>
              <a:prstGeom prst="rect">
                <a:avLst/>
              </a:prstGeom>
              <a:blipFill>
                <a:blip r:embed="rId8"/>
                <a:stretch>
                  <a:fillRect l="-1090" t="-3472" r="-242" b="-90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926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5C58EAA3-4475-4F72-AC56-26C0462BAA82}"/>
              </a:ext>
            </a:extLst>
          </p:cNvPr>
          <p:cNvSpPr/>
          <p:nvPr/>
        </p:nvSpPr>
        <p:spPr>
          <a:xfrm>
            <a:off x="98611" y="1649088"/>
            <a:ext cx="8639881" cy="47802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BF5BEF7-D1D9-4D45-80B7-9D1C7F1054D6}"/>
              </a:ext>
            </a:extLst>
          </p:cNvPr>
          <p:cNvSpPr>
            <a:spLocks noGrp="1"/>
          </p:cNvSpPr>
          <p:nvPr>
            <p:ph type="title"/>
          </p:nvPr>
        </p:nvSpPr>
        <p:spPr/>
        <p:txBody>
          <a:bodyPr/>
          <a:lstStyle/>
          <a:p>
            <a:r>
              <a:rPr kumimoji="1" lang="en-US" altLang="ja-JP" dirty="0"/>
              <a:t>3.3 </a:t>
            </a:r>
            <a:r>
              <a:rPr kumimoji="1" lang="ja-JP" altLang="en-US" dirty="0"/>
              <a:t>ポアソン分布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13D111E-7BF7-443C-9FAD-25AC1D2DF75B}"/>
                  </a:ext>
                </a:extLst>
              </p:cNvPr>
              <p:cNvSpPr>
                <a:spLocks noGrp="1"/>
              </p:cNvSpPr>
              <p:nvPr>
                <p:ph idx="1"/>
              </p:nvPr>
            </p:nvSpPr>
            <p:spPr>
              <a:xfrm>
                <a:off x="672522" y="2853179"/>
                <a:ext cx="6651438" cy="1001443"/>
              </a:xfrm>
            </p:spPr>
            <p:txBody>
              <a:bodyPr>
                <a:normAutofit/>
              </a:bodyPr>
              <a:lstStyle/>
              <a:p>
                <a:pPr marL="0" indent="0">
                  <a:buNone/>
                </a:pPr>
                <a:r>
                  <a:rPr lang="ja-JP" altLang="en-US" b="1" dirty="0">
                    <a:solidFill>
                      <a:schemeClr val="accent1">
                        <a:lumMod val="75000"/>
                      </a:schemeClr>
                    </a:solidFill>
                  </a:rPr>
                  <a:t>試行回数</a:t>
                </a:r>
                <a14:m>
                  <m:oMath xmlns:m="http://schemas.openxmlformats.org/officeDocument/2006/math">
                    <m:r>
                      <a:rPr lang="en-US" altLang="ja-JP" b="1" i="1">
                        <a:solidFill>
                          <a:schemeClr val="accent1">
                            <a:lumMod val="75000"/>
                          </a:schemeClr>
                        </a:solidFill>
                        <a:latin typeface="Cambria Math" panose="02040503050406030204" pitchFamily="18" charset="0"/>
                      </a:rPr>
                      <m:t>𝒏</m:t>
                    </m:r>
                  </m:oMath>
                </a14:m>
                <a:r>
                  <a:rPr lang="ja-JP" altLang="en-US" b="1" dirty="0">
                    <a:solidFill>
                      <a:schemeClr val="accent1">
                        <a:lumMod val="75000"/>
                      </a:schemeClr>
                    </a:solidFill>
                  </a:rPr>
                  <a:t>がわかっていないとき</a:t>
                </a:r>
                <a:endParaRPr lang="en-US" altLang="ja-JP" b="1" dirty="0">
                  <a:solidFill>
                    <a:schemeClr val="accent1">
                      <a:lumMod val="75000"/>
                    </a:schemeClr>
                  </a:solidFill>
                </a:endParaRPr>
              </a:p>
              <a:p>
                <a:pPr marL="0" indent="0">
                  <a:buNone/>
                </a:pPr>
                <a:r>
                  <a:rPr kumimoji="1" lang="en-US" altLang="ja-JP" sz="2400" b="1" dirty="0">
                    <a:solidFill>
                      <a:schemeClr val="accent1">
                        <a:lumMod val="75000"/>
                      </a:schemeClr>
                    </a:solidFill>
                  </a:rPr>
                  <a:t>(</a:t>
                </a:r>
                <a:r>
                  <a:rPr kumimoji="1" lang="ja-JP" altLang="en-US" sz="2400" b="1">
                    <a:solidFill>
                      <a:schemeClr val="accent1">
                        <a:lumMod val="75000"/>
                      </a:schemeClr>
                    </a:solidFill>
                  </a:rPr>
                  <a:t>そもそも１回の試行</a:t>
                </a:r>
                <a:r>
                  <a:rPr lang="ja-JP" altLang="en-US" sz="2400" b="1">
                    <a:solidFill>
                      <a:schemeClr val="accent1">
                        <a:lumMod val="75000"/>
                      </a:schemeClr>
                    </a:solidFill>
                  </a:rPr>
                  <a:t>を</a:t>
                </a:r>
                <a:r>
                  <a:rPr kumimoji="1" lang="ja-JP" altLang="en-US" sz="2400" b="1">
                    <a:solidFill>
                      <a:schemeClr val="accent1">
                        <a:lumMod val="75000"/>
                      </a:schemeClr>
                    </a:solidFill>
                  </a:rPr>
                  <a:t>定義するのが難しい</a:t>
                </a:r>
                <a:r>
                  <a:rPr kumimoji="1" lang="en-US" altLang="ja-JP" sz="2400" b="1" dirty="0">
                    <a:solidFill>
                      <a:schemeClr val="accent1">
                        <a:lumMod val="75000"/>
                      </a:schemeClr>
                    </a:solidFill>
                  </a:rPr>
                  <a:t>)</a:t>
                </a:r>
                <a:endParaRPr kumimoji="1" lang="ja-JP" altLang="en-US" sz="2400" b="1"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213D111E-7BF7-443C-9FAD-25AC1D2DF75B}"/>
                  </a:ext>
                </a:extLst>
              </p:cNvPr>
              <p:cNvSpPr>
                <a:spLocks noGrp="1" noRot="1" noChangeAspect="1" noMove="1" noResize="1" noEditPoints="1" noAdjustHandles="1" noChangeArrowheads="1" noChangeShapeType="1" noTextEdit="1"/>
              </p:cNvSpPr>
              <p:nvPr>
                <p:ph idx="1"/>
              </p:nvPr>
            </p:nvSpPr>
            <p:spPr>
              <a:xfrm>
                <a:off x="672522" y="2853179"/>
                <a:ext cx="6651438" cy="1001443"/>
              </a:xfrm>
              <a:blipFill>
                <a:blip r:embed="rId2"/>
                <a:stretch>
                  <a:fillRect l="-1905" t="-10000" b="-7500"/>
                </a:stretch>
              </a:blipFill>
            </p:spPr>
            <p:txBody>
              <a:bodyPr/>
              <a:lstStyle/>
              <a:p>
                <a:r>
                  <a:rPr lang="ja-JP" altLang="en-US">
                    <a:noFill/>
                  </a:rPr>
                  <a:t> </a:t>
                </a:r>
              </a:p>
            </p:txBody>
          </p:sp>
        </mc:Fallback>
      </mc:AlternateContent>
      <p:sp>
        <p:nvSpPr>
          <p:cNvPr id="5" name="フローチャート: 抜出し 4">
            <a:extLst>
              <a:ext uri="{FF2B5EF4-FFF2-40B4-BE49-F238E27FC236}">
                <a16:creationId xmlns:a16="http://schemas.microsoft.com/office/drawing/2014/main" id="{530CCA42-5CD8-4B24-964C-FF466FF1EBE5}"/>
              </a:ext>
            </a:extLst>
          </p:cNvPr>
          <p:cNvSpPr/>
          <p:nvPr/>
        </p:nvSpPr>
        <p:spPr>
          <a:xfrm rot="5400000">
            <a:off x="220971" y="2945767"/>
            <a:ext cx="477277" cy="292100"/>
          </a:xfrm>
          <a:prstGeom prst="flowChartExtra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EDEB132-13E8-4FB3-BF2B-C44E7BDAF539}"/>
                  </a:ext>
                </a:extLst>
              </p:cNvPr>
              <p:cNvSpPr txBox="1"/>
              <p:nvPr/>
            </p:nvSpPr>
            <p:spPr>
              <a:xfrm>
                <a:off x="605660" y="3934381"/>
                <a:ext cx="7723952" cy="1200329"/>
              </a:xfrm>
              <a:prstGeom prst="rect">
                <a:avLst/>
              </a:prstGeom>
              <a:noFill/>
            </p:spPr>
            <p:txBody>
              <a:bodyPr wrap="square" rtlCol="0">
                <a:spAutoFit/>
              </a:bodyPr>
              <a:lstStyle/>
              <a:p>
                <a:r>
                  <a:rPr kumimoji="1" lang="ja-JP" altLang="en-US" sz="240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試合の中</a:t>
                </a:r>
                <a:r>
                  <a:rPr kumimoji="1" lang="ja-JP" altLang="en-US" sz="2400">
                    <a:solidFill>
                      <a:schemeClr val="accent1">
                        <a:lumMod val="75000"/>
                      </a:schemeClr>
                    </a:solidFill>
                  </a:rPr>
                  <a:t>で</a:t>
                </a:r>
                <a:r>
                  <a:rPr kumimoji="1" lang="ja-JP" altLang="en-US" sz="2400" dirty="0"/>
                  <a:t>ゴールが</a:t>
                </a:r>
                <a14:m>
                  <m:oMath xmlns:m="http://schemas.openxmlformats.org/officeDocument/2006/math">
                    <m:r>
                      <a:rPr lang="en-US" altLang="ja-JP" sz="2400" i="1">
                        <a:latin typeface="Cambria Math" panose="02040503050406030204" pitchFamily="18" charset="0"/>
                      </a:rPr>
                      <m:t>𝑥</m:t>
                    </m:r>
                  </m:oMath>
                </a14:m>
                <a:r>
                  <a:rPr kumimoji="1" lang="ja-JP" altLang="en-US" sz="2400" dirty="0"/>
                  <a:t>回決まる確率？</a:t>
                </a:r>
                <a:endParaRPr kumimoji="1" lang="en-US" altLang="ja-JP" sz="2400" dirty="0"/>
              </a:p>
              <a:p>
                <a:r>
                  <a:rPr kumimoji="1" lang="ja-JP" altLang="en-US" sz="2400" dirty="0"/>
                  <a:t>・</a:t>
                </a:r>
                <a:r>
                  <a:rPr kumimoji="1" lang="en-US" altLang="ja-JP" sz="2400" dirty="0">
                    <a:solidFill>
                      <a:schemeClr val="accent1">
                        <a:lumMod val="75000"/>
                      </a:schemeClr>
                    </a:solidFill>
                  </a:rPr>
                  <a:t>1</a:t>
                </a:r>
                <a:r>
                  <a:rPr kumimoji="1" lang="ja-JP" altLang="en-US" sz="2400" dirty="0">
                    <a:solidFill>
                      <a:schemeClr val="accent1">
                        <a:lumMod val="75000"/>
                      </a:schemeClr>
                    </a:solidFill>
                  </a:rPr>
                  <a:t>日に</a:t>
                </a:r>
                <a:r>
                  <a:rPr kumimoji="1" lang="ja-JP" altLang="en-US" sz="2400" dirty="0"/>
                  <a:t>交通事故が</a:t>
                </a:r>
                <a14:m>
                  <m:oMath xmlns:m="http://schemas.openxmlformats.org/officeDocument/2006/math">
                    <m:r>
                      <a:rPr lang="en-US" altLang="ja-JP" sz="2400" i="1">
                        <a:latin typeface="Cambria Math" panose="02040503050406030204" pitchFamily="18" charset="0"/>
                      </a:rPr>
                      <m:t>𝑥</m:t>
                    </m:r>
                  </m:oMath>
                </a14:m>
                <a:r>
                  <a:rPr lang="ja-JP" altLang="en-US" sz="2400" dirty="0"/>
                  <a:t>回起こる確率？</a:t>
                </a:r>
                <a:endParaRPr lang="en-US" altLang="ja-JP" sz="2400" dirty="0"/>
              </a:p>
              <a:p>
                <a:r>
                  <a:rPr lang="ja-JP" altLang="en-US" sz="2400"/>
                  <a:t>・</a:t>
                </a:r>
                <a:r>
                  <a:rPr lang="en-US" altLang="ja-JP" sz="2400" dirty="0">
                    <a:solidFill>
                      <a:schemeClr val="accent1">
                        <a:lumMod val="75000"/>
                      </a:schemeClr>
                    </a:solidFill>
                  </a:rPr>
                  <a:t>1</a:t>
                </a:r>
                <a:r>
                  <a:rPr lang="ja-JP" altLang="en-US" sz="2400">
                    <a:solidFill>
                      <a:schemeClr val="accent1">
                        <a:lumMod val="75000"/>
                      </a:schemeClr>
                    </a:solidFill>
                  </a:rPr>
                  <a:t>ヶ月に</a:t>
                </a:r>
                <a:r>
                  <a:rPr lang="ja-JP" altLang="en-US" sz="2400"/>
                  <a:t>問い合わせの電話が</a:t>
                </a:r>
                <a14:m>
                  <m:oMath xmlns:m="http://schemas.openxmlformats.org/officeDocument/2006/math">
                    <m:r>
                      <a:rPr lang="en-US" altLang="ja-JP" sz="2400" i="1">
                        <a:latin typeface="Cambria Math" panose="02040503050406030204" pitchFamily="18" charset="0"/>
                      </a:rPr>
                      <m:t>𝑥</m:t>
                    </m:r>
                  </m:oMath>
                </a14:m>
                <a:r>
                  <a:rPr lang="ja-JP" altLang="en-US" sz="2400" dirty="0"/>
                  <a:t>回</a:t>
                </a:r>
                <a:r>
                  <a:rPr lang="ja-JP" altLang="en-US" sz="2400"/>
                  <a:t>来る確率？</a:t>
                </a:r>
                <a:endParaRPr lang="en-US" altLang="ja-JP" sz="2400" dirty="0"/>
              </a:p>
            </p:txBody>
          </p:sp>
        </mc:Choice>
        <mc:Fallback xmlns="">
          <p:sp>
            <p:nvSpPr>
              <p:cNvPr id="6" name="テキスト ボックス 5">
                <a:extLst>
                  <a:ext uri="{FF2B5EF4-FFF2-40B4-BE49-F238E27FC236}">
                    <a16:creationId xmlns:a16="http://schemas.microsoft.com/office/drawing/2014/main" id="{3EDEB132-13E8-4FB3-BF2B-C44E7BDAF539}"/>
                  </a:ext>
                </a:extLst>
              </p:cNvPr>
              <p:cNvSpPr txBox="1">
                <a:spLocks noRot="1" noChangeAspect="1" noMove="1" noResize="1" noEditPoints="1" noAdjustHandles="1" noChangeArrowheads="1" noChangeShapeType="1" noTextEdit="1"/>
              </p:cNvSpPr>
              <p:nvPr/>
            </p:nvSpPr>
            <p:spPr>
              <a:xfrm>
                <a:off x="605660" y="3934381"/>
                <a:ext cx="7723952" cy="1200329"/>
              </a:xfrm>
              <a:prstGeom prst="rect">
                <a:avLst/>
              </a:prstGeom>
              <a:blipFill>
                <a:blip r:embed="rId3"/>
                <a:stretch>
                  <a:fillRect l="-1316" t="-4211" b="-1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B726D32D-9BF7-4F6C-96D4-653250DB43B9}"/>
                  </a:ext>
                </a:extLst>
              </p:cNvPr>
              <p:cNvSpPr/>
              <p:nvPr/>
            </p:nvSpPr>
            <p:spPr>
              <a:xfrm>
                <a:off x="371621" y="1903567"/>
                <a:ext cx="7704466" cy="684773"/>
              </a:xfrm>
              <a:prstGeom prst="rect">
                <a:avLst/>
              </a:prstGeom>
            </p:spPr>
            <p:txBody>
              <a:bodyPr wrap="square">
                <a:spAutoFit/>
              </a:bodyPr>
              <a:lstStyle/>
              <a:p>
                <a:r>
                  <a:rPr lang="ja-JP" altLang="en-US" sz="3200" dirty="0"/>
                  <a:t>二</a:t>
                </a:r>
                <a:r>
                  <a:rPr lang="ja-JP" altLang="en-US" sz="3200" b="0" dirty="0"/>
                  <a:t>項分布</a:t>
                </a:r>
                <a:r>
                  <a:rPr lang="en-US" altLang="ja-JP" sz="3200" b="0" dirty="0"/>
                  <a:t> </a:t>
                </a:r>
                <a14:m>
                  <m:oMath xmlns:m="http://schemas.openxmlformats.org/officeDocument/2006/math">
                    <m:r>
                      <a:rPr lang="en-US" altLang="ja-JP" sz="3200" b="0" i="0" smtClean="0">
                        <a:latin typeface="Cambria Math" panose="02040503050406030204" pitchFamily="18" charset="0"/>
                      </a:rPr>
                      <m:t> </m:t>
                    </m:r>
                    <m:r>
                      <a:rPr lang="en-US" altLang="ja-JP" sz="3200" b="0" i="1" smtClean="0">
                        <a:latin typeface="Cambria Math" panose="02040503050406030204" pitchFamily="18" charset="0"/>
                      </a:rPr>
                      <m:t>:</m:t>
                    </m:r>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i="1">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7" name="正方形/長方形 6">
                <a:extLst>
                  <a:ext uri="{FF2B5EF4-FFF2-40B4-BE49-F238E27FC236}">
                    <a16:creationId xmlns:a16="http://schemas.microsoft.com/office/drawing/2014/main" id="{B726D32D-9BF7-4F6C-96D4-653250DB43B9}"/>
                  </a:ext>
                </a:extLst>
              </p:cNvPr>
              <p:cNvSpPr>
                <a:spLocks noRot="1" noChangeAspect="1" noMove="1" noResize="1" noEditPoints="1" noAdjustHandles="1" noChangeArrowheads="1" noChangeShapeType="1" noTextEdit="1"/>
              </p:cNvSpPr>
              <p:nvPr/>
            </p:nvSpPr>
            <p:spPr>
              <a:xfrm>
                <a:off x="371621" y="1903567"/>
                <a:ext cx="7704466" cy="684773"/>
              </a:xfrm>
              <a:prstGeom prst="rect">
                <a:avLst/>
              </a:prstGeom>
              <a:blipFill>
                <a:blip r:embed="rId4"/>
                <a:stretch>
                  <a:fillRect l="-1809" t="-3636" b="-18182"/>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1BFFDDE-1038-6A43-9F4C-C5F1AB0948AC}"/>
              </a:ext>
            </a:extLst>
          </p:cNvPr>
          <p:cNvSpPr txBox="1"/>
          <p:nvPr/>
        </p:nvSpPr>
        <p:spPr>
          <a:xfrm>
            <a:off x="199259" y="5526994"/>
            <a:ext cx="8802410" cy="461665"/>
          </a:xfrm>
          <a:prstGeom prst="rect">
            <a:avLst/>
          </a:prstGeom>
          <a:noFill/>
        </p:spPr>
        <p:txBody>
          <a:bodyPr wrap="none" rtlCol="0">
            <a:spAutoFit/>
          </a:bodyPr>
          <a:lstStyle/>
          <a:p>
            <a:r>
              <a:rPr kumimoji="1" lang="ja-JP" altLang="en-US" sz="2400" b="1"/>
              <a:t>でも，</a:t>
            </a:r>
            <a:r>
              <a:rPr kumimoji="1" lang="ja-JP" altLang="en-US" sz="2400" b="1">
                <a:solidFill>
                  <a:schemeClr val="accent1">
                    <a:lumMod val="75000"/>
                  </a:schemeClr>
                </a:solidFill>
              </a:rPr>
              <a:t>ある区間あたりに</a:t>
            </a:r>
            <a:r>
              <a:rPr kumimoji="1" lang="ja-JP" altLang="en-US" sz="2400" b="1"/>
              <a:t>生起する数の期待値は分かっている</a:t>
            </a:r>
          </a:p>
        </p:txBody>
      </p:sp>
      <p:sp>
        <p:nvSpPr>
          <p:cNvPr id="16" name="正方形/長方形 15">
            <a:extLst>
              <a:ext uri="{FF2B5EF4-FFF2-40B4-BE49-F238E27FC236}">
                <a16:creationId xmlns:a16="http://schemas.microsoft.com/office/drawing/2014/main" id="{90EC1D7C-A4D2-D547-82F9-74975BD14B4F}"/>
              </a:ext>
            </a:extLst>
          </p:cNvPr>
          <p:cNvSpPr/>
          <p:nvPr/>
        </p:nvSpPr>
        <p:spPr>
          <a:xfrm>
            <a:off x="9545122" y="3834638"/>
            <a:ext cx="2646878" cy="584775"/>
          </a:xfrm>
          <a:prstGeom prst="rect">
            <a:avLst/>
          </a:prstGeom>
        </p:spPr>
        <p:txBody>
          <a:bodyPr wrap="none">
            <a:spAutoFit/>
          </a:bodyPr>
          <a:lstStyle/>
          <a:p>
            <a:r>
              <a:rPr lang="ja-JP" altLang="en-US" sz="3200" b="1"/>
              <a:t>ポアソン分布</a:t>
            </a:r>
          </a:p>
        </p:txBody>
      </p:sp>
      <p:sp>
        <p:nvSpPr>
          <p:cNvPr id="17" name="矢印: 下 10">
            <a:extLst>
              <a:ext uri="{FF2B5EF4-FFF2-40B4-BE49-F238E27FC236}">
                <a16:creationId xmlns:a16="http://schemas.microsoft.com/office/drawing/2014/main" id="{F3583991-BB10-8140-9A4B-F12F7236822D}"/>
              </a:ext>
            </a:extLst>
          </p:cNvPr>
          <p:cNvSpPr/>
          <p:nvPr/>
        </p:nvSpPr>
        <p:spPr>
          <a:xfrm rot="16200000">
            <a:off x="8439455" y="3788666"/>
            <a:ext cx="1546253" cy="676721"/>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894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9">
            <a:extLst>
              <a:ext uri="{FF2B5EF4-FFF2-40B4-BE49-F238E27FC236}">
                <a16:creationId xmlns:a16="http://schemas.microsoft.com/office/drawing/2014/main" id="{41F216C4-F7C9-4040-81A7-48DD23B06128}"/>
              </a:ext>
            </a:extLst>
          </p:cNvPr>
          <p:cNvSpPr/>
          <p:nvPr/>
        </p:nvSpPr>
        <p:spPr>
          <a:xfrm>
            <a:off x="200407" y="2843599"/>
            <a:ext cx="9886567" cy="194679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タイトル 1">
            <a:extLst>
              <a:ext uri="{FF2B5EF4-FFF2-40B4-BE49-F238E27FC236}">
                <a16:creationId xmlns:a16="http://schemas.microsoft.com/office/drawing/2014/main" id="{4D1A8344-8A8C-4789-9BD7-F6766EA13E38}"/>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7F14BD02-9847-354B-B27D-B977DC34AB56}"/>
                  </a:ext>
                </a:extLst>
              </p:cNvPr>
              <p:cNvSpPr/>
              <p:nvPr/>
            </p:nvSpPr>
            <p:spPr>
              <a:xfrm>
                <a:off x="776427" y="3063887"/>
                <a:ext cx="265431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𝑛</m:t>
                      </m:r>
                      <m:r>
                        <a:rPr lang="en-US" altLang="ja-JP" sz="3200" b="0" i="1">
                          <a:solidFill>
                            <a:schemeClr val="accent1">
                              <a:lumMod val="75000"/>
                            </a:schemeClr>
                          </a:solidFill>
                          <a:latin typeface="Cambria Math" panose="02040503050406030204" pitchFamily="18" charset="0"/>
                          <a:ea typeface="Cambria Math" panose="02040503050406030204" pitchFamily="18" charset="0"/>
                        </a:rPr>
                        <m:t>→</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3200" b="0" i="1" smtClean="0">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ea typeface="Cambria Math" panose="02040503050406030204" pitchFamily="18" charset="0"/>
                        </a:rPr>
                        <m:t>→0</m:t>
                      </m:r>
                    </m:oMath>
                  </m:oMathPara>
                </a14:m>
                <a:endParaRPr lang="ja-JP" altLang="en-US" sz="3200" dirty="0">
                  <a:solidFill>
                    <a:schemeClr val="accent1">
                      <a:lumMod val="75000"/>
                    </a:schemeClr>
                  </a:solidFill>
                </a:endParaRPr>
              </a:p>
            </p:txBody>
          </p:sp>
        </mc:Choice>
        <mc:Fallback xmlns="">
          <p:sp>
            <p:nvSpPr>
              <p:cNvPr id="4" name="正方形/長方形 3">
                <a:extLst>
                  <a:ext uri="{FF2B5EF4-FFF2-40B4-BE49-F238E27FC236}">
                    <a16:creationId xmlns:a16="http://schemas.microsoft.com/office/drawing/2014/main" id="{7F14BD02-9847-354B-B27D-B977DC34AB56}"/>
                  </a:ext>
                </a:extLst>
              </p:cNvPr>
              <p:cNvSpPr>
                <a:spLocks noRot="1" noChangeAspect="1" noMove="1" noResize="1" noEditPoints="1" noAdjustHandles="1" noChangeArrowheads="1" noChangeShapeType="1" noTextEdit="1"/>
              </p:cNvSpPr>
              <p:nvPr/>
            </p:nvSpPr>
            <p:spPr>
              <a:xfrm>
                <a:off x="776427" y="3063887"/>
                <a:ext cx="2654316" cy="584775"/>
              </a:xfrm>
              <a:prstGeom prst="rect">
                <a:avLst/>
              </a:prstGeom>
              <a:blipFill>
                <a:blip r:embed="rId2"/>
                <a:stretch>
                  <a:fillRect b="-12766"/>
                </a:stretch>
              </a:blipFill>
            </p:spPr>
            <p:txBody>
              <a:bodyPr/>
              <a:lstStyle/>
              <a:p>
                <a:r>
                  <a:rPr lang="ja-JP" altLang="en-US">
                    <a:noFill/>
                  </a:rPr>
                  <a:t> </a:t>
                </a:r>
              </a:p>
            </p:txBody>
          </p:sp>
        </mc:Fallback>
      </mc:AlternateContent>
      <p:sp>
        <p:nvSpPr>
          <p:cNvPr id="5" name="矢印: 下 10">
            <a:extLst>
              <a:ext uri="{FF2B5EF4-FFF2-40B4-BE49-F238E27FC236}">
                <a16:creationId xmlns:a16="http://schemas.microsoft.com/office/drawing/2014/main" id="{F4FF4EA8-72A6-4641-8E0D-F62A25F652D8}"/>
              </a:ext>
            </a:extLst>
          </p:cNvPr>
          <p:cNvSpPr/>
          <p:nvPr/>
        </p:nvSpPr>
        <p:spPr>
          <a:xfrm>
            <a:off x="2945456" y="2240970"/>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0BA0752-78E8-B447-8CDA-E713A87060F1}"/>
                  </a:ext>
                </a:extLst>
              </p:cNvPr>
              <p:cNvSpPr/>
              <p:nvPr/>
            </p:nvSpPr>
            <p:spPr>
              <a:xfrm>
                <a:off x="3551251" y="3070228"/>
                <a:ext cx="5600829" cy="584775"/>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𝑥</m:t>
                    </m:r>
                  </m:oMath>
                </a14:m>
                <a:r>
                  <a:rPr lang="ja-JP" altLang="en-US" sz="2800"/>
                  <a:t>回成功する数</a:t>
                </a:r>
                <a:r>
                  <a:rPr lang="ja-JP" altLang="en-US" sz="2800" dirty="0"/>
                  <a:t>の期待値：</a:t>
                </a:r>
                <a14:m>
                  <m:oMath xmlns:m="http://schemas.openxmlformats.org/officeDocument/2006/math">
                    <m:r>
                      <a:rPr lang="en-US" altLang="ja-JP" sz="3200" i="1">
                        <a:solidFill>
                          <a:schemeClr val="accent1">
                            <a:lumMod val="75000"/>
                          </a:schemeClr>
                        </a:solidFill>
                        <a:latin typeface="Cambria Math" panose="02040503050406030204" pitchFamily="18" charset="0"/>
                      </a:rPr>
                      <m:t>𝑝</m:t>
                    </m:r>
                    <m:r>
                      <a:rPr lang="en-US" altLang="ja-JP" sz="3200" b="0" i="1" smtClean="0">
                        <a:solidFill>
                          <a:schemeClr val="accent1">
                            <a:lumMod val="75000"/>
                          </a:schemeClr>
                        </a:solidFill>
                        <a:latin typeface="Cambria Math" panose="02040503050406030204" pitchFamily="18" charset="0"/>
                      </a:rPr>
                      <m:t>𝑛</m:t>
                    </m:r>
                    <m:r>
                      <a:rPr lang="en-US" altLang="ja-JP" sz="3200" i="1" smtClean="0">
                        <a:solidFill>
                          <a:schemeClr val="accent1">
                            <a:lumMod val="75000"/>
                          </a:schemeClr>
                        </a:solidFill>
                        <a:latin typeface="Cambria Math" panose="02040503050406030204" pitchFamily="18" charset="0"/>
                        <a:ea typeface="Cambria Math" panose="02040503050406030204" pitchFamily="18" charset="0"/>
                      </a:rPr>
                      <m:t>→</m:t>
                    </m:r>
                    <m:r>
                      <a:rPr lang="ja-JP" altLang="en-US" sz="3200" i="1">
                        <a:solidFill>
                          <a:schemeClr val="accent1">
                            <a:lumMod val="75000"/>
                          </a:schemeClr>
                        </a:solidFill>
                        <a:latin typeface="Cambria Math" panose="02040503050406030204" pitchFamily="18" charset="0"/>
                      </a:rPr>
                      <m:t>𝜆</m:t>
                    </m:r>
                  </m:oMath>
                </a14:m>
                <a:endParaRPr lang="ja-JP" altLang="en-US" sz="2800" dirty="0"/>
              </a:p>
            </p:txBody>
          </p:sp>
        </mc:Choice>
        <mc:Fallback xmlns="">
          <p:sp>
            <p:nvSpPr>
              <p:cNvPr id="6" name="正方形/長方形 5">
                <a:extLst>
                  <a:ext uri="{FF2B5EF4-FFF2-40B4-BE49-F238E27FC236}">
                    <a16:creationId xmlns:a16="http://schemas.microsoft.com/office/drawing/2014/main" id="{D0BA0752-78E8-B447-8CDA-E713A87060F1}"/>
                  </a:ext>
                </a:extLst>
              </p:cNvPr>
              <p:cNvSpPr>
                <a:spLocks noRot="1" noChangeAspect="1" noMove="1" noResize="1" noEditPoints="1" noAdjustHandles="1" noChangeArrowheads="1" noChangeShapeType="1" noTextEdit="1"/>
              </p:cNvSpPr>
              <p:nvPr/>
            </p:nvSpPr>
            <p:spPr>
              <a:xfrm>
                <a:off x="3551251" y="3070228"/>
                <a:ext cx="5600829" cy="584775"/>
              </a:xfrm>
              <a:prstGeom prst="rect">
                <a:avLst/>
              </a:prstGeom>
              <a:blipFill>
                <a:blip r:embed="rId3"/>
                <a:stretch>
                  <a:fillRect t="-2128" b="-25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8243D5C6-F455-5F44-86A0-2D89DC0EC848}"/>
                  </a:ext>
                </a:extLst>
              </p:cNvPr>
              <p:cNvSpPr/>
              <p:nvPr/>
            </p:nvSpPr>
            <p:spPr>
              <a:xfrm>
                <a:off x="449686" y="3710595"/>
                <a:ext cx="9886566" cy="906402"/>
              </a:xfrm>
              <a:prstGeom prst="rect">
                <a:avLst/>
              </a:prstGeom>
            </p:spPr>
            <p:txBody>
              <a:bodyPr wrap="square">
                <a:spAutoFit/>
              </a:bodyPr>
              <a:lstStyle/>
              <a:p>
                <a:r>
                  <a:rPr lang="ja-JP" altLang="en-US" sz="2800" b="1"/>
                  <a:t>・</a:t>
                </a:r>
                <a:r>
                  <a:rPr lang="ja-JP" altLang="en-US" sz="2800"/>
                  <a:t>成功</a:t>
                </a:r>
                <a:r>
                  <a:rPr lang="ja-JP" altLang="en-US" sz="2800" dirty="0"/>
                  <a:t>確率が</a:t>
                </a:r>
                <a14:m>
                  <m:oMath xmlns:m="http://schemas.openxmlformats.org/officeDocument/2006/math">
                    <m:r>
                      <a:rPr lang="en-US" altLang="ja-JP" sz="3600" i="1" smtClean="0">
                        <a:solidFill>
                          <a:schemeClr val="accent1">
                            <a:lumMod val="75000"/>
                          </a:schemeClr>
                        </a:solidFill>
                        <a:latin typeface="Cambria Math" panose="02040503050406030204" pitchFamily="18" charset="0"/>
                      </a:rPr>
                      <m:t>𝑝</m:t>
                    </m:r>
                    <m:r>
                      <a:rPr lang="en-US" altLang="ja-JP" sz="3600" b="0" i="1" smtClean="0">
                        <a:solidFill>
                          <a:schemeClr val="accent1">
                            <a:lumMod val="75000"/>
                          </a:schemeClr>
                        </a:solidFill>
                        <a:latin typeface="Cambria Math" panose="02040503050406030204" pitchFamily="18" charset="0"/>
                      </a:rPr>
                      <m:t>=</m:t>
                    </m:r>
                    <m:f>
                      <m:fPr>
                        <m:ctrlPr>
                          <a:rPr lang="en-US" altLang="ja-JP" sz="3600" b="0" i="1" smtClean="0">
                            <a:solidFill>
                              <a:schemeClr val="accent1">
                                <a:lumMod val="75000"/>
                              </a:schemeClr>
                            </a:solidFill>
                            <a:latin typeface="Cambria Math" panose="02040503050406030204" pitchFamily="18" charset="0"/>
                          </a:rPr>
                        </m:ctrlPr>
                      </m:fPr>
                      <m:num>
                        <m:r>
                          <a:rPr lang="ja-JP" altLang="en-US" sz="3600" i="1">
                            <a:solidFill>
                              <a:schemeClr val="accent1">
                                <a:lumMod val="75000"/>
                              </a:schemeClr>
                            </a:solidFill>
                            <a:latin typeface="Cambria Math" panose="02040503050406030204" pitchFamily="18" charset="0"/>
                          </a:rPr>
                          <m:t>𝜆</m:t>
                        </m:r>
                      </m:num>
                      <m:den>
                        <m:r>
                          <a:rPr lang="en-US" altLang="ja-JP" sz="3600" b="0" i="1" smtClean="0">
                            <a:solidFill>
                              <a:schemeClr val="accent1">
                                <a:lumMod val="75000"/>
                              </a:schemeClr>
                            </a:solidFill>
                            <a:latin typeface="Cambria Math" panose="02040503050406030204" pitchFamily="18" charset="0"/>
                          </a:rPr>
                          <m:t>𝑛</m:t>
                        </m:r>
                      </m:den>
                    </m:f>
                  </m:oMath>
                </a14:m>
                <a:r>
                  <a:rPr lang="ja-JP" altLang="en-US" sz="2800" dirty="0"/>
                  <a:t>であるよう</a:t>
                </a:r>
                <a:r>
                  <a:rPr lang="ja-JP" altLang="en-US" sz="2800"/>
                  <a:t>な試行を</a:t>
                </a:r>
                <a14:m>
                  <m:oMath xmlns:m="http://schemas.openxmlformats.org/officeDocument/2006/math">
                    <m:r>
                      <a:rPr lang="en-US" altLang="ja-JP" sz="2800" i="1">
                        <a:latin typeface="Cambria Math" panose="02040503050406030204" pitchFamily="18" charset="0"/>
                        <a:ea typeface="Cambria Math" panose="02040503050406030204" pitchFamily="18" charset="0"/>
                      </a:rPr>
                      <m:t>𝑛</m:t>
                    </m:r>
                    <m:r>
                      <a:rPr lang="en-US" altLang="ja-JP" sz="2800" i="1">
                        <a:latin typeface="Cambria Math" panose="02040503050406030204" pitchFamily="18" charset="0"/>
                        <a:ea typeface="Cambria Math" panose="02040503050406030204" pitchFamily="18" charset="0"/>
                      </a:rPr>
                      <m:t>→∞</m:t>
                    </m:r>
                  </m:oMath>
                </a14:m>
                <a:r>
                  <a:rPr lang="ja-JP" altLang="en-US" sz="2800"/>
                  <a:t>回繰り返す</a:t>
                </a:r>
                <a:endParaRPr lang="ja-JP" altLang="en-US" sz="2800" dirty="0"/>
              </a:p>
            </p:txBody>
          </p:sp>
        </mc:Choice>
        <mc:Fallback xmlns="">
          <p:sp>
            <p:nvSpPr>
              <p:cNvPr id="7" name="正方形/長方形 6">
                <a:extLst>
                  <a:ext uri="{FF2B5EF4-FFF2-40B4-BE49-F238E27FC236}">
                    <a16:creationId xmlns:a16="http://schemas.microsoft.com/office/drawing/2014/main" id="{8243D5C6-F455-5F44-86A0-2D89DC0EC848}"/>
                  </a:ext>
                </a:extLst>
              </p:cNvPr>
              <p:cNvSpPr>
                <a:spLocks noRot="1" noChangeAspect="1" noMove="1" noResize="1" noEditPoints="1" noAdjustHandles="1" noChangeArrowheads="1" noChangeShapeType="1" noTextEdit="1"/>
              </p:cNvSpPr>
              <p:nvPr/>
            </p:nvSpPr>
            <p:spPr>
              <a:xfrm>
                <a:off x="449686" y="3710595"/>
                <a:ext cx="9886566" cy="906402"/>
              </a:xfrm>
              <a:prstGeom prst="rect">
                <a:avLst/>
              </a:prstGeom>
              <a:blipFill>
                <a:blip r:embed="rId4"/>
                <a:stretch>
                  <a:fillRect l="-1154"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EFCD27B-5376-2348-9834-012E023FC0FD}"/>
                  </a:ext>
                </a:extLst>
              </p:cNvPr>
              <p:cNvSpPr/>
              <p:nvPr/>
            </p:nvSpPr>
            <p:spPr>
              <a:xfrm>
                <a:off x="776427" y="5482523"/>
                <a:ext cx="7068602"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sz="3200" i="1" smtClean="0">
                              <a:latin typeface="Cambria Math" panose="02040503050406030204" pitchFamily="18" charset="0"/>
                            </a:rPr>
                          </m:ctrlPr>
                        </m:funcPr>
                        <m:fName>
                          <m:limLow>
                            <m:limLowPr>
                              <m:ctrlPr>
                                <a:rPr lang="pt-BR" altLang="ja-JP" sz="3200" i="1" smtClean="0">
                                  <a:latin typeface="Cambria Math" panose="02040503050406030204" pitchFamily="18" charset="0"/>
                                </a:rPr>
                              </m:ctrlPr>
                            </m:limLowPr>
                            <m:e>
                              <m:r>
                                <m:rPr>
                                  <m:sty m:val="p"/>
                                </m:rPr>
                                <a:rPr lang="pt-BR" altLang="ja-JP" sz="3200" i="0" smtClean="0">
                                  <a:latin typeface="Cambria Math" panose="02040503050406030204" pitchFamily="18" charset="0"/>
                                </a:rPr>
                                <m:t>lim</m:t>
                              </m:r>
                            </m:e>
                            <m:lim>
                              <m:r>
                                <a:rPr lang="pt-BR" altLang="ja-JP" sz="3200" i="1" smtClean="0">
                                  <a:latin typeface="Cambria Math" panose="02040503050406030204" pitchFamily="18" charset="0"/>
                                </a:rPr>
                                <m:t>𝑛</m:t>
                              </m:r>
                              <m:r>
                                <a:rPr lang="pt-BR" altLang="ja-JP" sz="3200" i="1" smtClean="0">
                                  <a:latin typeface="Cambria Math" panose="02040503050406030204" pitchFamily="18" charset="0"/>
                                </a:rPr>
                                <m:t>→∞</m:t>
                              </m:r>
                            </m:lim>
                          </m:limLow>
                        </m:fName>
                        <m:e>
                          <m:d>
                            <m:dPr>
                              <m:ctrlPr>
                                <a:rPr lang="en-US" altLang="ja-JP" sz="3200" i="1">
                                  <a:latin typeface="Cambria Math" panose="02040503050406030204" pitchFamily="18" charset="0"/>
                                </a:rPr>
                              </m:ctrlPr>
                            </m:dPr>
                            <m:e>
                              <m:f>
                                <m:fPr>
                                  <m:type m:val="noBar"/>
                                  <m:ctrlPr>
                                    <a:rPr lang="en-US" altLang="ja-JP" sz="3200" i="1">
                                      <a:latin typeface="Cambria Math" panose="02040503050406030204" pitchFamily="18" charset="0"/>
                                    </a:rPr>
                                  </m:ctrlPr>
                                </m:fPr>
                                <m:num>
                                  <m:r>
                                    <a:rPr lang="en-US" altLang="ja-JP" sz="3200" i="1">
                                      <a:latin typeface="Cambria Math" panose="02040503050406030204" pitchFamily="18" charset="0"/>
                                    </a:rPr>
                                    <m:t>𝑛</m:t>
                                  </m:r>
                                </m:num>
                                <m:den>
                                  <m:r>
                                    <a:rPr lang="en-US" altLang="ja-JP" sz="3200" i="1">
                                      <a:latin typeface="Cambria Math" panose="02040503050406030204" pitchFamily="18" charset="0"/>
                                    </a:rPr>
                                    <m:t>𝑥</m:t>
                                  </m:r>
                                </m:den>
                              </m:f>
                            </m:e>
                          </m:d>
                          <m:sSup>
                            <m:sSupPr>
                              <m:ctrlPr>
                                <a:rPr lang="en-US" altLang="ja-JP" sz="3200" i="1">
                                  <a:latin typeface="Cambria Math" panose="02040503050406030204" pitchFamily="18" charset="0"/>
                                </a:rPr>
                              </m:ctrlPr>
                            </m:sSupPr>
                            <m:e>
                              <m:r>
                                <a:rPr lang="en-US" altLang="ja-JP" sz="3200" b="0" i="1" smtClean="0">
                                  <a:latin typeface="Cambria Math" panose="02040503050406030204" pitchFamily="18" charset="0"/>
                                </a:rPr>
                                <m:t>(</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b="0" i="1" smtClean="0">
                                  <a:latin typeface="Cambria Math" panose="02040503050406030204" pitchFamily="18" charset="0"/>
                                </a:rPr>
                                <m:t>)</m:t>
                              </m:r>
                            </m:e>
                            <m:sup>
                              <m:r>
                                <a:rPr lang="en-US" altLang="ja-JP" sz="3200" i="1">
                                  <a:latin typeface="Cambria Math" panose="02040503050406030204" pitchFamily="18" charset="0"/>
                                </a:rPr>
                                <m:t>𝑥</m:t>
                              </m:r>
                            </m:sup>
                          </m:sSup>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(1−</m:t>
                              </m:r>
                              <m:f>
                                <m:fPr>
                                  <m:ctrlPr>
                                    <a:rPr lang="en-US" altLang="ja-JP" sz="3200" i="1" smtClean="0">
                                      <a:solidFill>
                                        <a:schemeClr val="accent1">
                                          <a:lumMod val="75000"/>
                                        </a:schemeClr>
                                      </a:solidFill>
                                      <a:latin typeface="Cambria Math" panose="02040503050406030204" pitchFamily="18" charset="0"/>
                                    </a:rPr>
                                  </m:ctrlPr>
                                </m:fPr>
                                <m:num>
                                  <m:r>
                                    <a:rPr lang="ja-JP" altLang="en-US" sz="3200" i="1">
                                      <a:solidFill>
                                        <a:schemeClr val="accent1">
                                          <a:lumMod val="75000"/>
                                        </a:schemeClr>
                                      </a:solidFill>
                                      <a:latin typeface="Cambria Math" panose="02040503050406030204" pitchFamily="18" charset="0"/>
                                    </a:rPr>
                                    <m:t>𝜆</m:t>
                                  </m:r>
                                </m:num>
                                <m:den>
                                  <m:r>
                                    <a:rPr lang="en-US" altLang="ja-JP" sz="3200" i="1">
                                      <a:solidFill>
                                        <a:schemeClr val="accent1">
                                          <a:lumMod val="75000"/>
                                        </a:schemeClr>
                                      </a:solidFill>
                                      <a:latin typeface="Cambria Math" panose="02040503050406030204" pitchFamily="18" charset="0"/>
                                    </a:rPr>
                                    <m:t>𝑛</m:t>
                                  </m:r>
                                </m:den>
                              </m:f>
                              <m:r>
                                <a:rPr lang="en-US" altLang="ja-JP" sz="3200" i="1">
                                  <a:latin typeface="Cambria Math" panose="02040503050406030204" pitchFamily="18" charset="0"/>
                                </a:rPr>
                                <m:t>)</m:t>
                              </m:r>
                            </m:e>
                            <m:sup>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sup>
                          </m:sSup>
                        </m:e>
                      </m:func>
                      <m:r>
                        <a:rPr lang="en-US" altLang="ja-JP" sz="3200" b="0" i="1" smtClean="0">
                          <a:latin typeface="Cambria Math" panose="02040503050406030204" pitchFamily="18" charset="0"/>
                        </a:rPr>
                        <m:t>=…=</m:t>
                      </m:r>
                      <m:sSup>
                        <m:sSupPr>
                          <m:ctrlPr>
                            <a:rPr lang="en-US" altLang="ja-JP" sz="320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ja-JP" altLang="en-US" sz="3200" b="0" i="1">
                              <a:latin typeface="Cambria Math" panose="02040503050406030204" pitchFamily="18" charset="0"/>
                            </a:rPr>
                            <m:t>𝜆</m:t>
                          </m:r>
                        </m:sup>
                      </m:sSup>
                      <m:f>
                        <m:fPr>
                          <m:ctrlPr>
                            <a:rPr lang="en-US" altLang="ja-JP" sz="3200" i="1" smtClean="0">
                              <a:latin typeface="Cambria Math" panose="02040503050406030204" pitchFamily="18" charset="0"/>
                            </a:rPr>
                          </m:ctrlPr>
                        </m:fPr>
                        <m:num>
                          <m:sSup>
                            <m:sSupPr>
                              <m:ctrlPr>
                                <a:rPr lang="en-US" altLang="ja-JP" sz="3200" i="1" smtClean="0">
                                  <a:latin typeface="Cambria Math" panose="02040503050406030204" pitchFamily="18" charset="0"/>
                                </a:rPr>
                              </m:ctrlPr>
                            </m:sSupPr>
                            <m:e>
                              <m:r>
                                <a:rPr lang="ja-JP" altLang="en-US" sz="3200" b="0" i="1">
                                  <a:latin typeface="Cambria Math" panose="02040503050406030204" pitchFamily="18" charset="0"/>
                                </a:rPr>
                                <m:t>𝜆</m:t>
                              </m:r>
                            </m:e>
                            <m:sup>
                              <m:r>
                                <a:rPr lang="en-US" altLang="ja-JP" sz="3200" b="0" i="1" smtClean="0">
                                  <a:latin typeface="Cambria Math" panose="02040503050406030204" pitchFamily="18" charset="0"/>
                                </a:rPr>
                                <m:t>𝑥</m:t>
                              </m:r>
                            </m:sup>
                          </m:sSup>
                        </m:num>
                        <m:den>
                          <m:r>
                            <a:rPr lang="en-US" altLang="ja-JP" sz="3200" b="0" i="1" smtClean="0">
                              <a:latin typeface="Cambria Math" panose="02040503050406030204" pitchFamily="18" charset="0"/>
                            </a:rPr>
                            <m:t>𝑥</m:t>
                          </m:r>
                          <m:r>
                            <a:rPr lang="en-US" altLang="ja-JP" sz="3200" b="0" i="1" smtClean="0">
                              <a:latin typeface="Cambria Math" panose="02040503050406030204" pitchFamily="18" charset="0"/>
                              <a:ea typeface="Cambria Math" panose="02040503050406030204" pitchFamily="18" charset="0"/>
                            </a:rPr>
                            <m:t>!</m:t>
                          </m:r>
                        </m:den>
                      </m:f>
                    </m:oMath>
                  </m:oMathPara>
                </a14:m>
                <a:endParaRPr lang="ja-JP" altLang="en-US" sz="3200" dirty="0"/>
              </a:p>
            </p:txBody>
          </p:sp>
        </mc:Choice>
        <mc:Fallback xmlns="">
          <p:sp>
            <p:nvSpPr>
              <p:cNvPr id="8" name="正方形/長方形 7">
                <a:extLst>
                  <a:ext uri="{FF2B5EF4-FFF2-40B4-BE49-F238E27FC236}">
                    <a16:creationId xmlns:a16="http://schemas.microsoft.com/office/drawing/2014/main" id="{DEFCD27B-5376-2348-9834-012E023FC0FD}"/>
                  </a:ext>
                </a:extLst>
              </p:cNvPr>
              <p:cNvSpPr>
                <a:spLocks noRot="1" noChangeAspect="1" noMove="1" noResize="1" noEditPoints="1" noAdjustHandles="1" noChangeArrowheads="1" noChangeShapeType="1" noTextEdit="1"/>
              </p:cNvSpPr>
              <p:nvPr/>
            </p:nvSpPr>
            <p:spPr>
              <a:xfrm>
                <a:off x="776427" y="5482523"/>
                <a:ext cx="7068602" cy="1040413"/>
              </a:xfrm>
              <a:prstGeom prst="rect">
                <a:avLst/>
              </a:prstGeom>
              <a:blipFill>
                <a:blip r:embed="rId5"/>
                <a:stretch>
                  <a:fillRect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A2DC9F0-B12E-9243-893F-9A8C32183BC9}"/>
                  </a:ext>
                </a:extLst>
              </p:cNvPr>
              <p:cNvSpPr/>
              <p:nvPr/>
            </p:nvSpPr>
            <p:spPr>
              <a:xfrm>
                <a:off x="-1" y="1474036"/>
                <a:ext cx="11015663" cy="674415"/>
              </a:xfrm>
              <a:prstGeom prst="rect">
                <a:avLst/>
              </a:prstGeom>
            </p:spPr>
            <p:txBody>
              <a:bodyPr wrap="square">
                <a:spAutoFit/>
              </a:bodyPr>
              <a:lstStyle/>
              <a:p>
                <a:r>
                  <a:rPr lang="ja-JP" altLang="en-US" sz="3200"/>
                  <a:t>二</a:t>
                </a:r>
                <a:r>
                  <a:rPr lang="ja-JP" altLang="en-US" sz="3200" b="0"/>
                  <a:t>項分布</a:t>
                </a:r>
                <a:r>
                  <a:rPr lang="en-US" altLang="ja-JP" sz="3200" b="0" dirty="0"/>
                  <a:t> : </a:t>
                </a:r>
                <a14:m>
                  <m:oMath xmlns:m="http://schemas.openxmlformats.org/officeDocument/2006/math">
                    <m:r>
                      <m:rPr>
                        <m:sty m:val="p"/>
                      </m:rPr>
                      <a:rPr lang="en-US" altLang="ja-JP" sz="3200">
                        <a:latin typeface="Cambria Math" panose="02040503050406030204" pitchFamily="18" charset="0"/>
                      </a:rPr>
                      <m:t>PMF</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𝑛</m:t>
                        </m:r>
                        <m:r>
                          <a:rPr lang="en-US" altLang="ja-JP" sz="3200" i="1">
                            <a:latin typeface="Cambria Math" panose="02040503050406030204" pitchFamily="18" charset="0"/>
                          </a:rPr>
                          <m:t>,</m:t>
                        </m:r>
                        <m:r>
                          <a:rPr lang="en-US" altLang="ja-JP" sz="3200" i="1">
                            <a:latin typeface="Cambria Math" panose="02040503050406030204" pitchFamily="18" charset="0"/>
                          </a:rPr>
                          <m:t>𝑥</m:t>
                        </m:r>
                      </m:e>
                    </m:d>
                    <m:r>
                      <a:rPr lang="en-US" altLang="ja-JP" sz="3200" b="0" i="1" smtClean="0">
                        <a:latin typeface="Cambria Math" panose="02040503050406030204" pitchFamily="18" charset="0"/>
                      </a:rPr>
                      <m:t>=</m:t>
                    </m:r>
                    <m:d>
                      <m:dPr>
                        <m:ctrlPr>
                          <a:rPr lang="en-US" altLang="ja-JP" sz="3200" b="0" i="1" smtClean="0">
                            <a:latin typeface="Cambria Math" panose="02040503050406030204" pitchFamily="18" charset="0"/>
                          </a:rPr>
                        </m:ctrlPr>
                      </m:dPr>
                      <m:e>
                        <m:f>
                          <m:fPr>
                            <m:type m:val="noBa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𝑛</m:t>
                            </m:r>
                          </m:num>
                          <m:den>
                            <m:r>
                              <a:rPr lang="en-US" altLang="ja-JP" sz="3200" b="0" i="1" smtClean="0">
                                <a:latin typeface="Cambria Math" panose="02040503050406030204" pitchFamily="18" charset="0"/>
                              </a:rPr>
                              <m:t>𝑥</m:t>
                            </m:r>
                          </m:den>
                        </m:f>
                      </m:e>
                    </m:d>
                    <m:sSup>
                      <m:sSupPr>
                        <m:ctrlPr>
                          <a:rPr lang="en-US" altLang="ja-JP" sz="3200" b="0" i="1" smtClean="0">
                            <a:latin typeface="Cambria Math" panose="02040503050406030204" pitchFamily="18" charset="0"/>
                          </a:rPr>
                        </m:ctrlPr>
                      </m:sSupPr>
                      <m:e>
                        <m:r>
                          <a:rPr lang="en-US" altLang="ja-JP" sz="3200" i="1">
                            <a:latin typeface="Cambria Math" panose="02040503050406030204" pitchFamily="18" charset="0"/>
                          </a:rPr>
                          <m:t>𝑝</m:t>
                        </m:r>
                      </m:e>
                      <m:sup>
                        <m:r>
                          <a:rPr lang="en-US" altLang="ja-JP" sz="3200" b="0" i="1" smtClean="0">
                            <a:latin typeface="Cambria Math" panose="02040503050406030204" pitchFamily="18" charset="0"/>
                          </a:rPr>
                          <m:t>𝑥</m:t>
                        </m:r>
                      </m:sup>
                    </m:sSup>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𝑝</m:t>
                        </m:r>
                        <m:r>
                          <a:rPr lang="en-US" altLang="ja-JP" sz="3200" b="0" i="1" smtClean="0">
                            <a:latin typeface="Cambria Math" panose="02040503050406030204" pitchFamily="18" charset="0"/>
                          </a:rPr>
                          <m:t>)</m:t>
                        </m:r>
                      </m:e>
                      <m:sup>
                        <m:r>
                          <a:rPr lang="en-US" altLang="ja-JP" sz="3200" b="0" i="1" smtClean="0">
                            <a:latin typeface="Cambria Math" panose="02040503050406030204" pitchFamily="18" charset="0"/>
                          </a:rPr>
                          <m:t>𝑛</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sup>
                    </m:sSup>
                  </m:oMath>
                </a14:m>
                <a:endParaRPr lang="ja-JP" altLang="en-US" sz="2800" dirty="0"/>
              </a:p>
            </p:txBody>
          </p:sp>
        </mc:Choice>
        <mc:Fallback xmlns="">
          <p:sp>
            <p:nvSpPr>
              <p:cNvPr id="12" name="正方形/長方形 11">
                <a:extLst>
                  <a:ext uri="{FF2B5EF4-FFF2-40B4-BE49-F238E27FC236}">
                    <a16:creationId xmlns:a16="http://schemas.microsoft.com/office/drawing/2014/main" id="{CA2DC9F0-B12E-9243-893F-9A8C32183BC9}"/>
                  </a:ext>
                </a:extLst>
              </p:cNvPr>
              <p:cNvSpPr>
                <a:spLocks noRot="1" noChangeAspect="1" noMove="1" noResize="1" noEditPoints="1" noAdjustHandles="1" noChangeArrowheads="1" noChangeShapeType="1" noTextEdit="1"/>
              </p:cNvSpPr>
              <p:nvPr/>
            </p:nvSpPr>
            <p:spPr>
              <a:xfrm>
                <a:off x="-1" y="1474036"/>
                <a:ext cx="11015663" cy="674415"/>
              </a:xfrm>
              <a:prstGeom prst="rect">
                <a:avLst/>
              </a:prstGeom>
              <a:blipFill>
                <a:blip r:embed="rId6"/>
                <a:stretch>
                  <a:fillRect l="-1384" t="-3704"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03EEC091-11C8-7046-AADB-9CEB7BEC5BD4}"/>
                  </a:ext>
                </a:extLst>
              </p:cNvPr>
              <p:cNvSpPr/>
              <p:nvPr/>
            </p:nvSpPr>
            <p:spPr>
              <a:xfrm>
                <a:off x="7991929" y="5890874"/>
                <a:ext cx="4190089" cy="461665"/>
              </a:xfrm>
              <a:prstGeom prst="rect">
                <a:avLst/>
              </a:prstGeom>
            </p:spPr>
            <p:txBody>
              <a:bodyPr wrap="square">
                <a:spAutoFit/>
              </a:bodyPr>
              <a:lstStyle/>
              <a:p>
                <a:r>
                  <a:rPr lang="ja-JP" altLang="en-US" sz="2400">
                    <a:solidFill>
                      <a:schemeClr val="bg2">
                        <a:lumMod val="25000"/>
                      </a:schemeClr>
                    </a:solidFill>
                  </a:rPr>
                  <a:t>⇦これがポアソン分の</a:t>
                </a:r>
                <a14:m>
                  <m:oMath xmlns:m="http://schemas.openxmlformats.org/officeDocument/2006/math">
                    <m:r>
                      <m:rPr>
                        <m:sty m:val="p"/>
                      </m:rPr>
                      <a:rPr lang="en-US" altLang="ja-JP" sz="2400">
                        <a:solidFill>
                          <a:schemeClr val="bg2">
                            <a:lumMod val="25000"/>
                          </a:schemeClr>
                        </a:solidFill>
                        <a:latin typeface="Cambria Math" panose="02040503050406030204" pitchFamily="18" charset="0"/>
                      </a:rPr>
                      <m:t>PMF</m:t>
                    </m:r>
                  </m:oMath>
                </a14:m>
                <a:endParaRPr lang="ja-JP" altLang="en-US" sz="2400">
                  <a:solidFill>
                    <a:schemeClr val="bg2">
                      <a:lumMod val="25000"/>
                    </a:schemeClr>
                  </a:solidFill>
                </a:endParaRPr>
              </a:p>
            </p:txBody>
          </p:sp>
        </mc:Choice>
        <mc:Fallback xmlns="">
          <p:sp>
            <p:nvSpPr>
              <p:cNvPr id="17" name="正方形/長方形 16">
                <a:extLst>
                  <a:ext uri="{FF2B5EF4-FFF2-40B4-BE49-F238E27FC236}">
                    <a16:creationId xmlns:a16="http://schemas.microsoft.com/office/drawing/2014/main" id="{03EEC091-11C8-7046-AADB-9CEB7BEC5BD4}"/>
                  </a:ext>
                </a:extLst>
              </p:cNvPr>
              <p:cNvSpPr>
                <a:spLocks noRot="1" noChangeAspect="1" noMove="1" noResize="1" noEditPoints="1" noAdjustHandles="1" noChangeArrowheads="1" noChangeShapeType="1" noTextEdit="1"/>
              </p:cNvSpPr>
              <p:nvPr/>
            </p:nvSpPr>
            <p:spPr>
              <a:xfrm>
                <a:off x="7991929" y="5890874"/>
                <a:ext cx="4190089" cy="461665"/>
              </a:xfrm>
              <a:prstGeom prst="rect">
                <a:avLst/>
              </a:prstGeom>
              <a:blipFill>
                <a:blip r:embed="rId7"/>
                <a:stretch>
                  <a:fillRect l="-2115" t="-10811" b="-29730"/>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76029FC-61A7-E641-89BA-38516DB5868E}"/>
              </a:ext>
            </a:extLst>
          </p:cNvPr>
          <p:cNvSpPr txBox="1"/>
          <p:nvPr/>
        </p:nvSpPr>
        <p:spPr>
          <a:xfrm>
            <a:off x="4157046" y="5002007"/>
            <a:ext cx="2492990" cy="369332"/>
          </a:xfrm>
          <a:prstGeom prst="rect">
            <a:avLst/>
          </a:prstGeom>
          <a:noFill/>
        </p:spPr>
        <p:txBody>
          <a:bodyPr wrap="none" rtlCol="0">
            <a:spAutoFit/>
          </a:bodyPr>
          <a:lstStyle/>
          <a:p>
            <a:r>
              <a:rPr lang="ja-JP" altLang="en-US">
                <a:solidFill>
                  <a:schemeClr val="bg2">
                    <a:lumMod val="50000"/>
                  </a:schemeClr>
                </a:solidFill>
              </a:rPr>
              <a:t>ポアソンの少数の法則</a:t>
            </a:r>
            <a:endParaRPr kumimoji="1" lang="ja-JP" altLang="en-US">
              <a:solidFill>
                <a:schemeClr val="bg2">
                  <a:lumMod val="50000"/>
                </a:schemeClr>
              </a:solidFill>
            </a:endParaRPr>
          </a:p>
        </p:txBody>
      </p:sp>
      <p:sp>
        <p:nvSpPr>
          <p:cNvPr id="22" name="矢印: 下 10">
            <a:extLst>
              <a:ext uri="{FF2B5EF4-FFF2-40B4-BE49-F238E27FC236}">
                <a16:creationId xmlns:a16="http://schemas.microsoft.com/office/drawing/2014/main" id="{65607891-46D7-4640-8EBA-C6C656D40F48}"/>
              </a:ext>
            </a:extLst>
          </p:cNvPr>
          <p:cNvSpPr/>
          <p:nvPr/>
        </p:nvSpPr>
        <p:spPr>
          <a:xfrm>
            <a:off x="2945456" y="4946415"/>
            <a:ext cx="1211590" cy="48051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843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15">
            <a:extLst>
              <a:ext uri="{FF2B5EF4-FFF2-40B4-BE49-F238E27FC236}">
                <a16:creationId xmlns:a16="http://schemas.microsoft.com/office/drawing/2014/main" id="{7969DFC7-CC42-E949-AFA5-C7DD1808E69D}"/>
              </a:ext>
            </a:extLst>
          </p:cNvPr>
          <p:cNvSpPr/>
          <p:nvPr/>
        </p:nvSpPr>
        <p:spPr>
          <a:xfrm>
            <a:off x="98612" y="1636432"/>
            <a:ext cx="6557056" cy="2156216"/>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71F34BA1-DC5E-1D4F-ACD8-32D9348F9C87}"/>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D715F01D-9023-D742-AEF8-7EFA900C06ED}"/>
              </a:ext>
            </a:extLst>
          </p:cNvPr>
          <p:cNvPicPr>
            <a:picLocks noChangeAspect="1"/>
          </p:cNvPicPr>
          <p:nvPr/>
        </p:nvPicPr>
        <p:blipFill rotWithShape="1">
          <a:blip r:embed="rId2"/>
          <a:srcRect l="4253" t="9765" r="8507" b="5078"/>
          <a:stretch/>
        </p:blipFill>
        <p:spPr>
          <a:xfrm>
            <a:off x="7287364" y="2514482"/>
            <a:ext cx="4802114" cy="3124958"/>
          </a:xfrm>
          <a:prstGeom prst="rect">
            <a:avLst/>
          </a:prstGeom>
        </p:spPr>
      </p:pic>
      <p:sp>
        <p:nvSpPr>
          <p:cNvPr id="6" name="正方形/長方形 5">
            <a:extLst>
              <a:ext uri="{FF2B5EF4-FFF2-40B4-BE49-F238E27FC236}">
                <a16:creationId xmlns:a16="http://schemas.microsoft.com/office/drawing/2014/main" id="{42E0C75C-CE0B-534B-A68C-F06E3E8834DF}"/>
              </a:ext>
            </a:extLst>
          </p:cNvPr>
          <p:cNvSpPr/>
          <p:nvPr/>
        </p:nvSpPr>
        <p:spPr>
          <a:xfrm>
            <a:off x="234198" y="1841311"/>
            <a:ext cx="5519460" cy="584775"/>
          </a:xfrm>
          <a:prstGeom prst="rect">
            <a:avLst/>
          </a:prstGeom>
        </p:spPr>
        <p:txBody>
          <a:bodyPr wrap="none">
            <a:spAutoFit/>
          </a:bodyPr>
          <a:lstStyle/>
          <a:p>
            <a:r>
              <a:rPr lang="ja-JP" altLang="en-US" sz="3200" b="1"/>
              <a:t>ポアソン分布の確率質量関数</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D09CEB6-CC98-C548-8D3A-75B7DF715A65}"/>
                  </a:ext>
                </a:extLst>
              </p:cNvPr>
              <p:cNvSpPr txBox="1"/>
              <p:nvPr/>
            </p:nvSpPr>
            <p:spPr>
              <a:xfrm>
                <a:off x="234198" y="4316363"/>
                <a:ext cx="6186345" cy="954107"/>
              </a:xfrm>
              <a:prstGeom prst="rect">
                <a:avLst/>
              </a:prstGeom>
              <a:noFill/>
            </p:spPr>
            <p:txBody>
              <a:bodyPr wrap="square" rtlCol="0">
                <a:spAutoFit/>
              </a:bodyPr>
              <a:lstStyle/>
              <a:p>
                <a:r>
                  <a:rPr kumimoji="1" lang="ja-JP" altLang="en-US" sz="2800" b="1" dirty="0"/>
                  <a:t>確率変数</a:t>
                </a:r>
                <a14:m>
                  <m:oMath xmlns:m="http://schemas.openxmlformats.org/officeDocument/2006/math">
                    <m:r>
                      <a:rPr kumimoji="1" lang="en-US" altLang="ja-JP" sz="2800" b="1" i="1" smtClean="0">
                        <a:latin typeface="Cambria Math" panose="02040503050406030204" pitchFamily="18" charset="0"/>
                      </a:rPr>
                      <m:t>𝑿</m:t>
                    </m:r>
                  </m:oMath>
                </a14:m>
                <a:r>
                  <a:rPr kumimoji="1" lang="ja-JP" altLang="en-US" sz="2800" b="1"/>
                  <a:t>が</a:t>
                </a:r>
                <a:r>
                  <a:rPr lang="ja-JP" altLang="en-US" sz="2800" b="1"/>
                  <a:t>ポアソン</a:t>
                </a:r>
                <a:r>
                  <a:rPr kumimoji="1" lang="ja-JP" altLang="en-US" sz="2800" b="1"/>
                  <a:t>分布</a:t>
                </a:r>
                <a:r>
                  <a:rPr kumimoji="1" lang="ja-JP" altLang="en-US" sz="2800" b="1" dirty="0"/>
                  <a:t>に従うとき</a:t>
                </a:r>
                <a:endParaRPr kumimoji="1" lang="en-US" altLang="ja-JP" sz="2800" b="1" dirty="0"/>
              </a:p>
              <a:p>
                <a:r>
                  <a:rPr lang="ja-JP" altLang="en-US" sz="2800" dirty="0"/>
                  <a:t>・</a:t>
                </a:r>
                <a14:m>
                  <m:oMath xmlns:m="http://schemas.openxmlformats.org/officeDocument/2006/math">
                    <m:r>
                      <a:rPr lang="en-US" altLang="ja-JP" sz="2800" b="0" i="1" smtClean="0">
                        <a:latin typeface="Cambria Math" panose="02040503050406030204" pitchFamily="18" charset="0"/>
                      </a:rPr>
                      <m:t>𝐸</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e>
                    </m:d>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r>
                  <a:rPr kumimoji="1" lang="en-US" altLang="ja-JP" sz="2800" dirty="0"/>
                  <a:t>  </a:t>
                </a:r>
                <a:r>
                  <a:rPr kumimoji="1" lang="ja-JP" altLang="en-US" sz="2800" dirty="0"/>
                  <a:t>・</a:t>
                </a:r>
                <a14:m>
                  <m:oMath xmlns:m="http://schemas.openxmlformats.org/officeDocument/2006/math">
                    <m:r>
                      <a:rPr lang="en-US" altLang="ja-JP" sz="2800" b="0" i="1" smtClean="0">
                        <a:latin typeface="Cambria Math" panose="02040503050406030204" pitchFamily="18" charset="0"/>
                      </a:rPr>
                      <m:t>𝑉</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𝑋</m:t>
                    </m:r>
                    <m:r>
                      <a:rPr lang="en-US" altLang="ja-JP" sz="2800" b="0" i="1" smtClean="0">
                        <a:latin typeface="Cambria Math" panose="02040503050406030204" pitchFamily="18" charset="0"/>
                      </a:rPr>
                      <m:t>)=</m:t>
                    </m:r>
                    <m:r>
                      <a:rPr lang="ja-JP" altLang="en-US" sz="2800" i="1">
                        <a:latin typeface="Cambria Math" panose="02040503050406030204" pitchFamily="18" charset="0"/>
                      </a:rPr>
                      <m:t>𝜆</m:t>
                    </m:r>
                  </m:oMath>
                </a14:m>
                <a:endParaRPr kumimoji="1" lang="en-US" altLang="ja-JP" sz="2800" dirty="0"/>
              </a:p>
            </p:txBody>
          </p:sp>
        </mc:Choice>
        <mc:Fallback xmlns="">
          <p:sp>
            <p:nvSpPr>
              <p:cNvPr id="8" name="テキスト ボックス 7">
                <a:extLst>
                  <a:ext uri="{FF2B5EF4-FFF2-40B4-BE49-F238E27FC236}">
                    <a16:creationId xmlns:a16="http://schemas.microsoft.com/office/drawing/2014/main" id="{4D09CEB6-CC98-C548-8D3A-75B7DF715A65}"/>
                  </a:ext>
                </a:extLst>
              </p:cNvPr>
              <p:cNvSpPr txBox="1">
                <a:spLocks noRot="1" noChangeAspect="1" noMove="1" noResize="1" noEditPoints="1" noAdjustHandles="1" noChangeArrowheads="1" noChangeShapeType="1" noTextEdit="1"/>
              </p:cNvSpPr>
              <p:nvPr/>
            </p:nvSpPr>
            <p:spPr>
              <a:xfrm>
                <a:off x="234198" y="4316363"/>
                <a:ext cx="6186345" cy="954107"/>
              </a:xfrm>
              <a:prstGeom prst="rect">
                <a:avLst/>
              </a:prstGeom>
              <a:blipFill>
                <a:blip r:embed="rId3"/>
                <a:stretch>
                  <a:fillRect l="-1840" t="-6579" r="-818" b="-171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id="{0B99C72F-DFBE-4442-AC86-6AAF75B37F58}"/>
                  </a:ext>
                </a:extLst>
              </p:cNvPr>
              <p:cNvSpPr/>
              <p:nvPr/>
            </p:nvSpPr>
            <p:spPr>
              <a:xfrm>
                <a:off x="135440" y="2459894"/>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dirty="0"/>
              </a:p>
            </p:txBody>
          </p:sp>
        </mc:Choice>
        <mc:Fallback>
          <p:sp>
            <p:nvSpPr>
              <p:cNvPr id="11" name="正方形/長方形 10">
                <a:extLst>
                  <a:ext uri="{FF2B5EF4-FFF2-40B4-BE49-F238E27FC236}">
                    <a16:creationId xmlns:a16="http://schemas.microsoft.com/office/drawing/2014/main" id="{0B99C72F-DFBE-4442-AC86-6AAF75B37F58}"/>
                  </a:ext>
                </a:extLst>
              </p:cNvPr>
              <p:cNvSpPr>
                <a:spLocks noRot="1" noChangeAspect="1" noMove="1" noResize="1" noEditPoints="1" noAdjustHandles="1" noChangeArrowheads="1" noChangeShapeType="1" noTextEdit="1"/>
              </p:cNvSpPr>
              <p:nvPr/>
            </p:nvSpPr>
            <p:spPr>
              <a:xfrm>
                <a:off x="135440" y="2459894"/>
                <a:ext cx="3320268" cy="104041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738F380D-8F01-9542-A1C4-C57FAA704A37}"/>
                  </a:ext>
                </a:extLst>
              </p:cNvPr>
              <p:cNvSpPr/>
              <p:nvPr/>
            </p:nvSpPr>
            <p:spPr>
              <a:xfrm>
                <a:off x="3542600" y="2603074"/>
                <a:ext cx="2667223" cy="400110"/>
              </a:xfrm>
              <a:prstGeom prst="rect">
                <a:avLst/>
              </a:prstGeom>
            </p:spPr>
            <p:txBody>
              <a:bodyPr wrap="square">
                <a:spAutoFit/>
              </a:bodyPr>
              <a:lstStyle/>
              <a:p>
                <a14:m>
                  <m:oMath xmlns:m="http://schemas.openxmlformats.org/officeDocument/2006/math">
                    <m:r>
                      <a:rPr lang="en-US" altLang="ja-JP" sz="2000" b="1" i="1" smtClean="0">
                        <a:solidFill>
                          <a:schemeClr val="tx1"/>
                        </a:solidFill>
                        <a:latin typeface="Cambria Math" panose="02040503050406030204" pitchFamily="18" charset="0"/>
                      </a:rPr>
                      <m:t>𝒙</m:t>
                    </m:r>
                  </m:oMath>
                </a14:m>
                <a:r>
                  <a:rPr lang="en-US" altLang="ja-JP" sz="2000" b="1" dirty="0"/>
                  <a:t>:</a:t>
                </a:r>
                <a:r>
                  <a:rPr lang="ja-JP" altLang="en-US" sz="2000" b="1" dirty="0"/>
                  <a:t>成功する回数</a:t>
                </a:r>
              </a:p>
            </p:txBody>
          </p:sp>
        </mc:Choice>
        <mc:Fallback>
          <p:sp>
            <p:nvSpPr>
              <p:cNvPr id="12" name="正方形/長方形 11">
                <a:extLst>
                  <a:ext uri="{FF2B5EF4-FFF2-40B4-BE49-F238E27FC236}">
                    <a16:creationId xmlns:a16="http://schemas.microsoft.com/office/drawing/2014/main" id="{738F380D-8F01-9542-A1C4-C57FAA704A37}"/>
                  </a:ext>
                </a:extLst>
              </p:cNvPr>
              <p:cNvSpPr>
                <a:spLocks noRot="1" noChangeAspect="1" noMove="1" noResize="1" noEditPoints="1" noAdjustHandles="1" noChangeArrowheads="1" noChangeShapeType="1" noTextEdit="1"/>
              </p:cNvSpPr>
              <p:nvPr/>
            </p:nvSpPr>
            <p:spPr>
              <a:xfrm>
                <a:off x="3542600" y="2603074"/>
                <a:ext cx="2667223" cy="400110"/>
              </a:xfrm>
              <a:prstGeom prst="rect">
                <a:avLst/>
              </a:prstGeom>
              <a:blipFill>
                <a:blip r:embed="rId5"/>
                <a:stretch>
                  <a:fillRect t="-6061"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7513DE41-3112-3A48-BF03-B41BE2C44655}"/>
                  </a:ext>
                </a:extLst>
              </p:cNvPr>
              <p:cNvSpPr/>
              <p:nvPr/>
            </p:nvSpPr>
            <p:spPr>
              <a:xfrm>
                <a:off x="3577210" y="3133874"/>
                <a:ext cx="3444831" cy="400110"/>
              </a:xfrm>
              <a:prstGeom prst="rect">
                <a:avLst/>
              </a:prstGeom>
            </p:spPr>
            <p:txBody>
              <a:bodyPr wrap="square">
                <a:spAutoFit/>
              </a:bodyPr>
              <a:lstStyle/>
              <a:p>
                <a14:m>
                  <m:oMath xmlns:m="http://schemas.openxmlformats.org/officeDocument/2006/math">
                    <m:r>
                      <a:rPr lang="ja-JP" altLang="en-US" sz="2000" b="1" i="1">
                        <a:latin typeface="Cambria Math" panose="02040503050406030204" pitchFamily="18" charset="0"/>
                      </a:rPr>
                      <m:t>𝝀</m:t>
                    </m:r>
                  </m:oMath>
                </a14:m>
                <a:r>
                  <a:rPr lang="en-US" altLang="ja-JP" sz="2000" b="1" dirty="0"/>
                  <a:t>:</a:t>
                </a:r>
                <a:r>
                  <a:rPr lang="ja-JP" altLang="en-US" sz="2000" b="1" dirty="0"/>
                  <a:t>成功する回数の期待値</a:t>
                </a:r>
              </a:p>
            </p:txBody>
          </p:sp>
        </mc:Choice>
        <mc:Fallback>
          <p:sp>
            <p:nvSpPr>
              <p:cNvPr id="13" name="正方形/長方形 12">
                <a:extLst>
                  <a:ext uri="{FF2B5EF4-FFF2-40B4-BE49-F238E27FC236}">
                    <a16:creationId xmlns:a16="http://schemas.microsoft.com/office/drawing/2014/main" id="{7513DE41-3112-3A48-BF03-B41BE2C44655}"/>
                  </a:ext>
                </a:extLst>
              </p:cNvPr>
              <p:cNvSpPr>
                <a:spLocks noRot="1" noChangeAspect="1" noMove="1" noResize="1" noEditPoints="1" noAdjustHandles="1" noChangeArrowheads="1" noChangeShapeType="1" noTextEdit="1"/>
              </p:cNvSpPr>
              <p:nvPr/>
            </p:nvSpPr>
            <p:spPr>
              <a:xfrm>
                <a:off x="3577210" y="3133874"/>
                <a:ext cx="3444831" cy="400110"/>
              </a:xfrm>
              <a:prstGeom prst="rect">
                <a:avLst/>
              </a:prstGeom>
              <a:blipFill>
                <a:blip r:embed="rId6"/>
                <a:stretch>
                  <a:fillRect t="-6061"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C1A85B06-D4B2-604F-8B40-3880A17D29E3}"/>
                  </a:ext>
                </a:extLst>
              </p:cNvPr>
              <p:cNvSpPr/>
              <p:nvPr/>
            </p:nvSpPr>
            <p:spPr>
              <a:xfrm>
                <a:off x="7787996" y="2052817"/>
                <a:ext cx="4153573" cy="461665"/>
              </a:xfrm>
              <a:prstGeom prst="rect">
                <a:avLst/>
              </a:prstGeom>
            </p:spPr>
            <p:txBody>
              <a:bodyPr wrap="none">
                <a:spAutoFit/>
              </a:bodyPr>
              <a:lstStyle/>
              <a:p>
                <a14:m>
                  <m:oMath xmlns:m="http://schemas.openxmlformats.org/officeDocument/2006/math">
                    <m:r>
                      <a:rPr lang="ja-JP" altLang="en-US" sz="2400" i="1" smtClean="0">
                        <a:latin typeface="Cambria Math" panose="02040503050406030204" pitchFamily="18" charset="0"/>
                      </a:rPr>
                      <m:t>𝜆</m:t>
                    </m:r>
                    <m:r>
                      <a:rPr lang="en-US" altLang="ja-JP" sz="2400" b="0" i="0" smtClean="0">
                        <a:latin typeface="Cambria Math" panose="02040503050406030204" pitchFamily="18" charset="0"/>
                      </a:rPr>
                      <m:t>=1,3,5</m:t>
                    </m:r>
                  </m:oMath>
                </a14:m>
                <a:r>
                  <a:rPr lang="ja-JP" altLang="en-US" sz="2400"/>
                  <a:t>の時のポアソン分布</a:t>
                </a:r>
              </a:p>
            </p:txBody>
          </p:sp>
        </mc:Choice>
        <mc:Fallback>
          <p:sp>
            <p:nvSpPr>
              <p:cNvPr id="14" name="正方形/長方形 13">
                <a:extLst>
                  <a:ext uri="{FF2B5EF4-FFF2-40B4-BE49-F238E27FC236}">
                    <a16:creationId xmlns:a16="http://schemas.microsoft.com/office/drawing/2014/main" id="{C1A85B06-D4B2-604F-8B40-3880A17D29E3}"/>
                  </a:ext>
                </a:extLst>
              </p:cNvPr>
              <p:cNvSpPr>
                <a:spLocks noRot="1" noChangeAspect="1" noMove="1" noResize="1" noEditPoints="1" noAdjustHandles="1" noChangeArrowheads="1" noChangeShapeType="1" noTextEdit="1"/>
              </p:cNvSpPr>
              <p:nvPr/>
            </p:nvSpPr>
            <p:spPr>
              <a:xfrm>
                <a:off x="7787996" y="2052817"/>
                <a:ext cx="4153573" cy="461665"/>
              </a:xfrm>
              <a:prstGeom prst="rect">
                <a:avLst/>
              </a:prstGeom>
              <a:blipFill>
                <a:blip r:embed="rId7"/>
                <a:stretch>
                  <a:fillRect l="-441" t="-10667" r="-1322" b="-30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26DF85B9-5D4B-7A47-A182-C57665AB5B50}"/>
                  </a:ext>
                </a:extLst>
              </p:cNvPr>
              <p:cNvSpPr/>
              <p:nvPr/>
            </p:nvSpPr>
            <p:spPr>
              <a:xfrm>
                <a:off x="9027230" y="5639440"/>
                <a:ext cx="1681871" cy="461665"/>
              </a:xfrm>
              <a:prstGeom prst="rect">
                <a:avLst/>
              </a:prstGeom>
            </p:spPr>
            <p:txBody>
              <a:bodyPr wrap="none">
                <a:spAutoFit/>
              </a:bodyPr>
              <a:lstStyle/>
              <a:p>
                <a:r>
                  <a:rPr lang="ja-JP" altLang="en-US" sz="2400" b="1"/>
                  <a:t>成功</a:t>
                </a:r>
                <a:r>
                  <a:rPr lang="ja-JP" altLang="en-US" sz="2400" b="1">
                    <a:solidFill>
                      <a:schemeClr val="tx1"/>
                    </a:solidFill>
                  </a:rPr>
                  <a:t>回数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p:sp>
            <p:nvSpPr>
              <p:cNvPr id="15" name="正方形/長方形 14">
                <a:extLst>
                  <a:ext uri="{FF2B5EF4-FFF2-40B4-BE49-F238E27FC236}">
                    <a16:creationId xmlns:a16="http://schemas.microsoft.com/office/drawing/2014/main" id="{26DF85B9-5D4B-7A47-A182-C57665AB5B50}"/>
                  </a:ext>
                </a:extLst>
              </p:cNvPr>
              <p:cNvSpPr>
                <a:spLocks noRot="1" noChangeAspect="1" noMove="1" noResize="1" noEditPoints="1" noAdjustHandles="1" noChangeArrowheads="1" noChangeShapeType="1" noTextEdit="1"/>
              </p:cNvSpPr>
              <p:nvPr/>
            </p:nvSpPr>
            <p:spPr>
              <a:xfrm>
                <a:off x="9027230" y="5639440"/>
                <a:ext cx="1681871" cy="461665"/>
              </a:xfrm>
              <a:prstGeom prst="rect">
                <a:avLst/>
              </a:prstGeom>
              <a:blipFill>
                <a:blip r:embed="rId8"/>
                <a:stretch>
                  <a:fillRect l="-5797" t="-10526" b="-289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61A0DBE7-039D-1A49-B845-4CA1D811108E}"/>
                  </a:ext>
                </a:extLst>
              </p:cNvPr>
              <p:cNvSpPr/>
              <p:nvPr/>
            </p:nvSpPr>
            <p:spPr>
              <a:xfrm rot="16200000">
                <a:off x="6425552" y="3721977"/>
                <a:ext cx="12977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rPr>
                        <m:t>PMF</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𝒙</m:t>
                          </m:r>
                        </m:e>
                      </m:d>
                    </m:oMath>
                  </m:oMathPara>
                </a14:m>
                <a:endParaRPr lang="ja-JP" altLang="en-US" sz="2400" b="1"/>
              </a:p>
            </p:txBody>
          </p:sp>
        </mc:Choice>
        <mc:Fallback>
          <p:sp>
            <p:nvSpPr>
              <p:cNvPr id="16" name="正方形/長方形 15">
                <a:extLst>
                  <a:ext uri="{FF2B5EF4-FFF2-40B4-BE49-F238E27FC236}">
                    <a16:creationId xmlns:a16="http://schemas.microsoft.com/office/drawing/2014/main" id="{61A0DBE7-039D-1A49-B845-4CA1D811108E}"/>
                  </a:ext>
                </a:extLst>
              </p:cNvPr>
              <p:cNvSpPr>
                <a:spLocks noRot="1" noChangeAspect="1" noMove="1" noResize="1" noEditPoints="1" noAdjustHandles="1" noChangeArrowheads="1" noChangeShapeType="1" noTextEdit="1"/>
              </p:cNvSpPr>
              <p:nvPr/>
            </p:nvSpPr>
            <p:spPr>
              <a:xfrm rot="16200000">
                <a:off x="6425552" y="3721977"/>
                <a:ext cx="1297727" cy="461665"/>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56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33CC39-4591-B14D-8266-89B661477B8B}"/>
              </a:ext>
            </a:extLst>
          </p:cNvPr>
          <p:cNvPicPr>
            <a:picLocks noChangeAspect="1"/>
          </p:cNvPicPr>
          <p:nvPr/>
        </p:nvPicPr>
        <p:blipFill>
          <a:blip r:embed="rId2"/>
          <a:stretch>
            <a:fillRect/>
          </a:stretch>
        </p:blipFill>
        <p:spPr>
          <a:xfrm>
            <a:off x="4666425" y="1542584"/>
            <a:ext cx="6890150" cy="4593433"/>
          </a:xfrm>
          <a:prstGeom prst="rect">
            <a:avLst/>
          </a:prstGeom>
        </p:spPr>
      </p:pic>
      <p:sp>
        <p:nvSpPr>
          <p:cNvPr id="2" name="タイトル 1">
            <a:extLst>
              <a:ext uri="{FF2B5EF4-FFF2-40B4-BE49-F238E27FC236}">
                <a16:creationId xmlns:a16="http://schemas.microsoft.com/office/drawing/2014/main" id="{76E3AEC7-854B-A54C-B8DA-9F3A7D8AE95B}"/>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sp>
        <p:nvSpPr>
          <p:cNvPr id="5" name="テキスト ボックス 4">
            <a:extLst>
              <a:ext uri="{FF2B5EF4-FFF2-40B4-BE49-F238E27FC236}">
                <a16:creationId xmlns:a16="http://schemas.microsoft.com/office/drawing/2014/main" id="{39F3DD08-2710-5746-941B-A77B8E835EFE}"/>
              </a:ext>
            </a:extLst>
          </p:cNvPr>
          <p:cNvSpPr txBox="1"/>
          <p:nvPr/>
        </p:nvSpPr>
        <p:spPr>
          <a:xfrm>
            <a:off x="66504" y="1442023"/>
            <a:ext cx="11089895" cy="584775"/>
          </a:xfrm>
          <a:prstGeom prst="rect">
            <a:avLst/>
          </a:prstGeom>
          <a:noFill/>
        </p:spPr>
        <p:txBody>
          <a:bodyPr wrap="none" rtlCol="0">
            <a:spAutoFit/>
          </a:bodyPr>
          <a:lstStyle/>
          <a:p>
            <a:r>
              <a:rPr lang="ja-JP" altLang="en-US" sz="3200" b="1" dirty="0"/>
              <a:t>適用例「サッカー：</a:t>
            </a:r>
            <a:r>
              <a:rPr lang="en-US" altLang="ja-JP" sz="3200" b="1" dirty="0"/>
              <a:t>1</a:t>
            </a:r>
            <a:r>
              <a:rPr lang="ja-JP" altLang="en-US" sz="3200" b="1" dirty="0"/>
              <a:t>試合あたりのホームチームの得点数」</a:t>
            </a:r>
            <a:endParaRPr kumimoji="1" lang="ja-JP" altLang="en-US" sz="3200" b="1" dirty="0"/>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4B7F7CB-F122-024A-9EC1-AA9CFB740633}"/>
                  </a:ext>
                </a:extLst>
              </p:cNvPr>
              <p:cNvSpPr/>
              <p:nvPr/>
            </p:nvSpPr>
            <p:spPr>
              <a:xfrm>
                <a:off x="635425" y="4504826"/>
                <a:ext cx="3320268" cy="1040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3200">
                          <a:latin typeface="Cambria Math" panose="02040503050406030204" pitchFamily="18" charset="0"/>
                        </a:rPr>
                        <m:t>PMF</m:t>
                      </m:r>
                      <m:r>
                        <a:rPr lang="en-US" altLang="ja-JP" sz="3200">
                          <a:latin typeface="Cambria Math" panose="02040503050406030204" pitchFamily="18" charset="0"/>
                        </a:rPr>
                        <m:t>(</m:t>
                      </m:r>
                      <m:r>
                        <a:rPr lang="en-US" altLang="ja-JP" sz="3200" i="1">
                          <a:latin typeface="Cambria Math" panose="02040503050406030204" pitchFamily="18" charset="0"/>
                        </a:rPr>
                        <m:t>𝑥</m:t>
                      </m:r>
                      <m:r>
                        <a:rPr lang="en-US" altLang="ja-JP" sz="320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ja-JP" altLang="en-US" sz="3200" i="1">
                              <a:latin typeface="Cambria Math" panose="02040503050406030204" pitchFamily="18" charset="0"/>
                            </a:rPr>
                            <m:t>𝜆</m:t>
                          </m:r>
                        </m:sup>
                      </m:sSup>
                      <m:f>
                        <m:fPr>
                          <m:ctrlPr>
                            <a:rPr lang="en-US" altLang="ja-JP" sz="3200" i="1">
                              <a:latin typeface="Cambria Math" panose="02040503050406030204" pitchFamily="18" charset="0"/>
                            </a:rPr>
                          </m:ctrlPr>
                        </m:fPr>
                        <m:num>
                          <m:sSup>
                            <m:sSupPr>
                              <m:ctrlPr>
                                <a:rPr lang="en-US" altLang="ja-JP" sz="3200" i="1">
                                  <a:latin typeface="Cambria Math" panose="02040503050406030204" pitchFamily="18" charset="0"/>
                                </a:rPr>
                              </m:ctrlPr>
                            </m:sSupPr>
                            <m:e>
                              <m:r>
                                <a:rPr lang="ja-JP" altLang="en-US" sz="3200" i="1">
                                  <a:latin typeface="Cambria Math" panose="02040503050406030204" pitchFamily="18" charset="0"/>
                                </a:rPr>
                                <m:t>𝜆</m:t>
                              </m:r>
                            </m:e>
                            <m:sup>
                              <m:r>
                                <a:rPr lang="en-US" altLang="ja-JP" sz="3200" i="1">
                                  <a:latin typeface="Cambria Math" panose="02040503050406030204" pitchFamily="18" charset="0"/>
                                </a:rPr>
                                <m:t>𝑥</m:t>
                              </m:r>
                            </m:sup>
                          </m:sSup>
                        </m:num>
                        <m:den>
                          <m:r>
                            <a:rPr lang="en-US" altLang="ja-JP" sz="3200" i="1">
                              <a:latin typeface="Cambria Math" panose="02040503050406030204" pitchFamily="18" charset="0"/>
                            </a:rPr>
                            <m:t>𝑥</m:t>
                          </m:r>
                          <m:r>
                            <a:rPr lang="en-US" altLang="ja-JP" sz="3200" i="1">
                              <a:latin typeface="Cambria Math" panose="02040503050406030204" pitchFamily="18" charset="0"/>
                              <a:ea typeface="Cambria Math" panose="02040503050406030204" pitchFamily="18" charset="0"/>
                            </a:rPr>
                            <m:t>!</m:t>
                          </m:r>
                        </m:den>
                      </m:f>
                    </m:oMath>
                  </m:oMathPara>
                </a14:m>
                <a:endParaRPr lang="ja-JP" altLang="en-US" sz="3200"/>
              </a:p>
            </p:txBody>
          </p:sp>
        </mc:Choice>
        <mc:Fallback xmlns="">
          <p:sp>
            <p:nvSpPr>
              <p:cNvPr id="8" name="正方形/長方形 7">
                <a:extLst>
                  <a:ext uri="{FF2B5EF4-FFF2-40B4-BE49-F238E27FC236}">
                    <a16:creationId xmlns:a16="http://schemas.microsoft.com/office/drawing/2014/main" id="{84B7F7CB-F122-024A-9EC1-AA9CFB740633}"/>
                  </a:ext>
                </a:extLst>
              </p:cNvPr>
              <p:cNvSpPr>
                <a:spLocks noRot="1" noChangeAspect="1" noMove="1" noResize="1" noEditPoints="1" noAdjustHandles="1" noChangeArrowheads="1" noChangeShapeType="1" noTextEdit="1"/>
              </p:cNvSpPr>
              <p:nvPr/>
            </p:nvSpPr>
            <p:spPr>
              <a:xfrm>
                <a:off x="635425" y="4504826"/>
                <a:ext cx="3320268" cy="1040413"/>
              </a:xfrm>
              <a:prstGeom prst="rect">
                <a:avLst/>
              </a:prstGeom>
              <a:blipFill>
                <a:blip r:embed="rId3"/>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A53169B0-6DD2-5345-A279-8A9E02E9E861}"/>
                  </a:ext>
                </a:extLst>
              </p:cNvPr>
              <p:cNvSpPr/>
              <p:nvPr/>
            </p:nvSpPr>
            <p:spPr>
              <a:xfrm>
                <a:off x="582893" y="3051301"/>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11" name="正方形/長方形 10">
                <a:extLst>
                  <a:ext uri="{FF2B5EF4-FFF2-40B4-BE49-F238E27FC236}">
                    <a16:creationId xmlns:a16="http://schemas.microsoft.com/office/drawing/2014/main" id="{A53169B0-6DD2-5345-A279-8A9E02E9E861}"/>
                  </a:ext>
                </a:extLst>
              </p:cNvPr>
              <p:cNvSpPr>
                <a:spLocks noRot="1" noChangeAspect="1" noMove="1" noResize="1" noEditPoints="1" noAdjustHandles="1" noChangeArrowheads="1" noChangeShapeType="1" noTextEdit="1"/>
              </p:cNvSpPr>
              <p:nvPr/>
            </p:nvSpPr>
            <p:spPr>
              <a:xfrm>
                <a:off x="582893" y="3051301"/>
                <a:ext cx="3575979" cy="584775"/>
              </a:xfrm>
              <a:prstGeom prst="rect">
                <a:avLst/>
              </a:prstGeom>
              <a:blipFill>
                <a:blip r:embed="rId4"/>
                <a:stretch>
                  <a:fillRect l="-3901" t="-10870" r="-177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C7BEA3C3-6820-3945-9D45-19D0D57BCEC4}"/>
                  </a:ext>
                </a:extLst>
              </p:cNvPr>
              <p:cNvSpPr/>
              <p:nvPr/>
            </p:nvSpPr>
            <p:spPr>
              <a:xfrm>
                <a:off x="7734069" y="5905185"/>
                <a:ext cx="1374094" cy="461665"/>
              </a:xfrm>
              <a:prstGeom prst="rect">
                <a:avLst/>
              </a:prstGeom>
            </p:spPr>
            <p:txBody>
              <a:bodyPr wrap="none">
                <a:spAutoFit/>
              </a:bodyPr>
              <a:lstStyle/>
              <a:p>
                <a:r>
                  <a:rPr lang="ja-JP" altLang="en-US" sz="2400" b="1"/>
                  <a:t>得点数</a:t>
                </a:r>
                <a:r>
                  <a:rPr lang="en-US" altLang="ja-JP" sz="2400" b="1" dirty="0">
                    <a:solidFill>
                      <a:schemeClr val="tx1"/>
                    </a:solidFill>
                  </a:rPr>
                  <a:t> </a:t>
                </a:r>
                <a14:m>
                  <m:oMath xmlns:m="http://schemas.openxmlformats.org/officeDocument/2006/math">
                    <m:r>
                      <a:rPr lang="en-US" altLang="ja-JP" sz="2400" b="1" i="1" smtClean="0">
                        <a:solidFill>
                          <a:schemeClr val="tx1"/>
                        </a:solidFill>
                        <a:latin typeface="Cambria Math" panose="02040503050406030204" pitchFamily="18" charset="0"/>
                      </a:rPr>
                      <m:t>𝒙</m:t>
                    </m:r>
                  </m:oMath>
                </a14:m>
                <a:endParaRPr lang="ja-JP" altLang="en-US" sz="2400">
                  <a:solidFill>
                    <a:schemeClr val="tx1"/>
                  </a:solidFill>
                </a:endParaRPr>
              </a:p>
            </p:txBody>
          </p:sp>
        </mc:Choice>
        <mc:Fallback xmlns="">
          <p:sp>
            <p:nvSpPr>
              <p:cNvPr id="13" name="正方形/長方形 12">
                <a:extLst>
                  <a:ext uri="{FF2B5EF4-FFF2-40B4-BE49-F238E27FC236}">
                    <a16:creationId xmlns:a16="http://schemas.microsoft.com/office/drawing/2014/main" id="{C7BEA3C3-6820-3945-9D45-19D0D57BCEC4}"/>
                  </a:ext>
                </a:extLst>
              </p:cNvPr>
              <p:cNvSpPr>
                <a:spLocks noRot="1" noChangeAspect="1" noMove="1" noResize="1" noEditPoints="1" noAdjustHandles="1" noChangeArrowheads="1" noChangeShapeType="1" noTextEdit="1"/>
              </p:cNvSpPr>
              <p:nvPr/>
            </p:nvSpPr>
            <p:spPr>
              <a:xfrm>
                <a:off x="7734069" y="5905185"/>
                <a:ext cx="1374094" cy="461665"/>
              </a:xfrm>
              <a:prstGeom prst="rect">
                <a:avLst/>
              </a:prstGeom>
              <a:blipFill>
                <a:blip r:embed="rId5"/>
                <a:stretch>
                  <a:fillRect l="-6422" t="-8108"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D78DE21C-47B7-AB48-976D-3155CEC0E0B1}"/>
                  </a:ext>
                </a:extLst>
              </p:cNvPr>
              <p:cNvSpPr/>
              <p:nvPr/>
            </p:nvSpPr>
            <p:spPr>
              <a:xfrm>
                <a:off x="7613011" y="2402192"/>
                <a:ext cx="2175596" cy="461665"/>
              </a:xfrm>
              <a:prstGeom prst="rect">
                <a:avLst/>
              </a:prstGeom>
            </p:spPr>
            <p:txBody>
              <a:bodyPr wrap="none">
                <a:spAutoFit/>
              </a:bodyPr>
              <a:lstStyle/>
              <a:p>
                <a:r>
                  <a:rPr lang="ja-JP" altLang="en-US" sz="2400" b="1">
                    <a:solidFill>
                      <a:schemeClr val="accent1">
                        <a:lumMod val="75000"/>
                      </a:schemeClr>
                    </a:solidFill>
                  </a:rPr>
                  <a:t>青色が</a:t>
                </a:r>
                <a14:m>
                  <m:oMath xmlns:m="http://schemas.openxmlformats.org/officeDocument/2006/math">
                    <m:r>
                      <a:rPr lang="en-US" altLang="ja-JP" sz="2400" b="1" i="1">
                        <a:solidFill>
                          <a:schemeClr val="accent1">
                            <a:lumMod val="75000"/>
                          </a:schemeClr>
                        </a:solidFill>
                        <a:latin typeface="Cambria Math" panose="02040503050406030204" pitchFamily="18" charset="0"/>
                      </a:rPr>
                      <m:t>𝐏𝐌𝐅</m:t>
                    </m:r>
                    <m:r>
                      <a:rPr lang="en-US" altLang="ja-JP" sz="2400" b="1">
                        <a:solidFill>
                          <a:schemeClr val="accent1">
                            <a:lumMod val="75000"/>
                          </a:schemeClr>
                        </a:solidFill>
                        <a:latin typeface="Cambria Math" panose="02040503050406030204" pitchFamily="18" charset="0"/>
                      </a:rPr>
                      <m:t>(</m:t>
                    </m:r>
                    <m:r>
                      <a:rPr lang="en-US" altLang="ja-JP" sz="2400" b="1" i="1">
                        <a:solidFill>
                          <a:schemeClr val="accent1">
                            <a:lumMod val="75000"/>
                          </a:schemeClr>
                        </a:solidFill>
                        <a:latin typeface="Cambria Math" panose="02040503050406030204" pitchFamily="18" charset="0"/>
                      </a:rPr>
                      <m:t>𝒙</m:t>
                    </m:r>
                    <m:r>
                      <a:rPr lang="en-US" altLang="ja-JP" sz="2400" b="1">
                        <a:solidFill>
                          <a:schemeClr val="accent1">
                            <a:lumMod val="75000"/>
                          </a:schemeClr>
                        </a:solidFill>
                        <a:latin typeface="Cambria Math" panose="02040503050406030204" pitchFamily="18" charset="0"/>
                      </a:rPr>
                      <m:t>)</m:t>
                    </m:r>
                  </m:oMath>
                </a14:m>
                <a:endParaRPr lang="ja-JP" altLang="en-US" sz="2400" b="1">
                  <a:solidFill>
                    <a:schemeClr val="accent1">
                      <a:lumMod val="75000"/>
                    </a:schemeClr>
                  </a:solidFill>
                </a:endParaRPr>
              </a:p>
            </p:txBody>
          </p:sp>
        </mc:Choice>
        <mc:Fallback xmlns="">
          <p:sp>
            <p:nvSpPr>
              <p:cNvPr id="14" name="正方形/長方形 13">
                <a:extLst>
                  <a:ext uri="{FF2B5EF4-FFF2-40B4-BE49-F238E27FC236}">
                    <a16:creationId xmlns:a16="http://schemas.microsoft.com/office/drawing/2014/main" id="{D78DE21C-47B7-AB48-976D-3155CEC0E0B1}"/>
                  </a:ext>
                </a:extLst>
              </p:cNvPr>
              <p:cNvSpPr>
                <a:spLocks noRot="1" noChangeAspect="1" noMove="1" noResize="1" noEditPoints="1" noAdjustHandles="1" noChangeArrowheads="1" noChangeShapeType="1" noTextEdit="1"/>
              </p:cNvSpPr>
              <p:nvPr/>
            </p:nvSpPr>
            <p:spPr>
              <a:xfrm>
                <a:off x="7613011" y="2402192"/>
                <a:ext cx="2175596" cy="461665"/>
              </a:xfrm>
              <a:prstGeom prst="rect">
                <a:avLst/>
              </a:prstGeom>
              <a:blipFill>
                <a:blip r:embed="rId6"/>
                <a:stretch>
                  <a:fillRect l="-4046" t="-7895" r="-1156" b="-26316"/>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8A5060-A3F2-B44E-AEF6-0EBAEFB27701}"/>
              </a:ext>
            </a:extLst>
          </p:cNvPr>
          <p:cNvSpPr/>
          <p:nvPr/>
        </p:nvSpPr>
        <p:spPr>
          <a:xfrm>
            <a:off x="7625725" y="3047875"/>
            <a:ext cx="4177747" cy="461665"/>
          </a:xfrm>
          <a:prstGeom prst="rect">
            <a:avLst/>
          </a:prstGeom>
        </p:spPr>
        <p:txBody>
          <a:bodyPr wrap="none">
            <a:spAutoFit/>
          </a:bodyPr>
          <a:lstStyle/>
          <a:p>
            <a:r>
              <a:rPr lang="ja-JP" altLang="en-US" sz="2400" b="1">
                <a:solidFill>
                  <a:schemeClr val="bg2">
                    <a:lumMod val="50000"/>
                  </a:schemeClr>
                </a:solidFill>
              </a:rPr>
              <a:t>灰色が相対度数分布</a:t>
            </a:r>
            <a:r>
              <a:rPr lang="en-US" altLang="ja-JP" sz="2400" b="1" dirty="0">
                <a:solidFill>
                  <a:schemeClr val="bg2">
                    <a:lumMod val="50000"/>
                  </a:schemeClr>
                </a:solidFill>
              </a:rPr>
              <a:t>(</a:t>
            </a:r>
            <a:r>
              <a:rPr lang="ja-JP" altLang="en-US" sz="2400" b="1">
                <a:solidFill>
                  <a:schemeClr val="bg2">
                    <a:lumMod val="50000"/>
                  </a:schemeClr>
                </a:solidFill>
              </a:rPr>
              <a:t>実測値</a:t>
            </a:r>
            <a:r>
              <a:rPr lang="en-US" altLang="ja-JP" sz="2400" b="1" dirty="0">
                <a:solidFill>
                  <a:schemeClr val="bg2">
                    <a:lumMod val="50000"/>
                  </a:schemeClr>
                </a:solidFill>
              </a:rPr>
              <a:t>)</a:t>
            </a:r>
            <a:endParaRPr lang="ja-JP" altLang="en-US" sz="2400" b="1">
              <a:solidFill>
                <a:schemeClr val="bg2">
                  <a:lumMod val="50000"/>
                </a:schemeClr>
              </a:solidFill>
            </a:endParaRPr>
          </a:p>
        </p:txBody>
      </p:sp>
      <p:sp>
        <p:nvSpPr>
          <p:cNvPr id="17" name="矢印: 下 10">
            <a:extLst>
              <a:ext uri="{FF2B5EF4-FFF2-40B4-BE49-F238E27FC236}">
                <a16:creationId xmlns:a16="http://schemas.microsoft.com/office/drawing/2014/main" id="{4B2F659B-A659-7A4E-B731-30DF5ECDF67C}"/>
              </a:ext>
            </a:extLst>
          </p:cNvPr>
          <p:cNvSpPr/>
          <p:nvPr/>
        </p:nvSpPr>
        <p:spPr>
          <a:xfrm>
            <a:off x="1636901" y="3839301"/>
            <a:ext cx="1467962" cy="68883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34C65CC-ECE8-5E40-9270-7EF207351395}"/>
              </a:ext>
            </a:extLst>
          </p:cNvPr>
          <p:cNvSpPr txBox="1"/>
          <p:nvPr/>
        </p:nvSpPr>
        <p:spPr>
          <a:xfrm>
            <a:off x="5867197" y="6425091"/>
            <a:ext cx="5689378" cy="307777"/>
          </a:xfrm>
          <a:prstGeom prst="rect">
            <a:avLst/>
          </a:prstGeom>
          <a:noFill/>
        </p:spPr>
        <p:txBody>
          <a:bodyPr wrap="none" rtlCol="0">
            <a:spAutoFit/>
          </a:bodyPr>
          <a:lstStyle/>
          <a:p>
            <a:r>
              <a:rPr lang="ja-JP" altLang="en-US" sz="1400"/>
              <a:t>使用データ：</a:t>
            </a:r>
            <a:r>
              <a:rPr lang="en" altLang="ja-JP" sz="1400" dirty="0"/>
              <a:t>https://</a:t>
            </a:r>
            <a:r>
              <a:rPr lang="en" altLang="ja-JP" sz="1400" dirty="0" err="1"/>
              <a:t>www.kaggle.com</a:t>
            </a:r>
            <a:r>
              <a:rPr lang="en" altLang="ja-JP" sz="1400" dirty="0"/>
              <a:t>/</a:t>
            </a:r>
            <a:r>
              <a:rPr lang="en" altLang="ja-JP" sz="1400" dirty="0" err="1"/>
              <a:t>zaeemnalla</a:t>
            </a:r>
            <a:r>
              <a:rPr lang="en" altLang="ja-JP" sz="1400" dirty="0"/>
              <a:t>/premier-league</a:t>
            </a:r>
          </a:p>
        </p:txBody>
      </p:sp>
    </p:spTree>
    <p:extLst>
      <p:ext uri="{BB962C8B-B14F-4D97-AF65-F5344CB8AC3E}">
        <p14:creationId xmlns:p14="http://schemas.microsoft.com/office/powerpoint/2010/main" val="4201879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9E8E98-85E2-3B49-B606-752B59749F49}"/>
              </a:ext>
            </a:extLst>
          </p:cNvPr>
          <p:cNvSpPr>
            <a:spLocks noGrp="1"/>
          </p:cNvSpPr>
          <p:nvPr>
            <p:ph type="title"/>
          </p:nvPr>
        </p:nvSpPr>
        <p:spPr/>
        <p:txBody>
          <a:bodyPr/>
          <a:lstStyle/>
          <a:p>
            <a:r>
              <a:rPr lang="en-US" altLang="ja-JP" dirty="0"/>
              <a:t>3.3 </a:t>
            </a:r>
            <a:r>
              <a:rPr lang="ja-JP" altLang="en-US"/>
              <a:t>ポアソン分布</a:t>
            </a:r>
            <a:endParaRPr kumimoji="1" lang="ja-JP" altLang="en-US"/>
          </a:p>
        </p:txBody>
      </p:sp>
      <p:pic>
        <p:nvPicPr>
          <p:cNvPr id="5" name="図 4">
            <a:extLst>
              <a:ext uri="{FF2B5EF4-FFF2-40B4-BE49-F238E27FC236}">
                <a16:creationId xmlns:a16="http://schemas.microsoft.com/office/drawing/2014/main" id="{0E2E7BC4-5960-E742-86D9-D628567B43E0}"/>
              </a:ext>
            </a:extLst>
          </p:cNvPr>
          <p:cNvPicPr>
            <a:picLocks noChangeAspect="1"/>
          </p:cNvPicPr>
          <p:nvPr/>
        </p:nvPicPr>
        <p:blipFill>
          <a:blip r:embed="rId2"/>
          <a:stretch>
            <a:fillRect/>
          </a:stretch>
        </p:blipFill>
        <p:spPr>
          <a:xfrm>
            <a:off x="619124" y="2306924"/>
            <a:ext cx="5486400" cy="3657600"/>
          </a:xfrm>
          <a:prstGeom prst="rect">
            <a:avLst/>
          </a:prstGeom>
        </p:spPr>
      </p:pic>
      <p:pic>
        <p:nvPicPr>
          <p:cNvPr id="7" name="図 6">
            <a:extLst>
              <a:ext uri="{FF2B5EF4-FFF2-40B4-BE49-F238E27FC236}">
                <a16:creationId xmlns:a16="http://schemas.microsoft.com/office/drawing/2014/main" id="{3EFF4BEC-7E1E-9E4B-9891-AAB7E925C2A7}"/>
              </a:ext>
            </a:extLst>
          </p:cNvPr>
          <p:cNvPicPr>
            <a:picLocks noChangeAspect="1"/>
          </p:cNvPicPr>
          <p:nvPr/>
        </p:nvPicPr>
        <p:blipFill>
          <a:blip r:embed="rId3"/>
          <a:stretch>
            <a:fillRect/>
          </a:stretch>
        </p:blipFill>
        <p:spPr>
          <a:xfrm>
            <a:off x="6105524" y="2306924"/>
            <a:ext cx="5486400" cy="3657600"/>
          </a:xfrm>
          <a:prstGeom prst="rect">
            <a:avLst/>
          </a:prstGeom>
        </p:spPr>
      </p:pic>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222764B-1913-B34E-931E-71985ACF8557}"/>
                  </a:ext>
                </a:extLst>
              </p:cNvPr>
              <p:cNvSpPr/>
              <p:nvPr/>
            </p:nvSpPr>
            <p:spPr>
              <a:xfrm>
                <a:off x="1564810"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=1.543</m:t>
                    </m:r>
                    <m:r>
                      <a:rPr lang="ja-JP" altLang="en-US" sz="3200" i="1">
                        <a:latin typeface="Cambria Math" panose="02040503050406030204" pitchFamily="18" charset="0"/>
                      </a:rPr>
                      <m:t>点</m:t>
                    </m:r>
                  </m:oMath>
                </a14:m>
                <a:endParaRPr lang="ja-JP" altLang="en-US" sz="3200"/>
              </a:p>
            </p:txBody>
          </p:sp>
        </mc:Choice>
        <mc:Fallback xmlns="">
          <p:sp>
            <p:nvSpPr>
              <p:cNvPr id="8" name="正方形/長方形 7">
                <a:extLst>
                  <a:ext uri="{FF2B5EF4-FFF2-40B4-BE49-F238E27FC236}">
                    <a16:creationId xmlns:a16="http://schemas.microsoft.com/office/drawing/2014/main" id="{1222764B-1913-B34E-931E-71985ACF8557}"/>
                  </a:ext>
                </a:extLst>
              </p:cNvPr>
              <p:cNvSpPr>
                <a:spLocks noRot="1" noChangeAspect="1" noMove="1" noResize="1" noEditPoints="1" noAdjustHandles="1" noChangeArrowheads="1" noChangeShapeType="1" noTextEdit="1"/>
              </p:cNvSpPr>
              <p:nvPr/>
            </p:nvSpPr>
            <p:spPr>
              <a:xfrm>
                <a:off x="1564810" y="5964524"/>
                <a:ext cx="3575979" cy="584775"/>
              </a:xfrm>
              <a:prstGeom prst="rect">
                <a:avLst/>
              </a:prstGeom>
              <a:blipFill>
                <a:blip r:embed="rId4"/>
                <a:stretch>
                  <a:fillRect l="-3887" t="-10638" r="-1413"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05695F37-0361-B64C-A893-E2999799B2FD}"/>
                  </a:ext>
                </a:extLst>
              </p:cNvPr>
              <p:cNvSpPr/>
              <p:nvPr/>
            </p:nvSpPr>
            <p:spPr>
              <a:xfrm>
                <a:off x="7070259" y="5964524"/>
                <a:ext cx="3575979" cy="584775"/>
              </a:xfrm>
              <a:prstGeom prst="rect">
                <a:avLst/>
              </a:prstGeom>
            </p:spPr>
            <p:txBody>
              <a:bodyPr wrap="none">
                <a:spAutoFit/>
              </a:bodyPr>
              <a:lstStyle/>
              <a:p>
                <a:r>
                  <a:rPr lang="ja-JP" altLang="en-US" sz="3200"/>
                  <a:t>期待値</a:t>
                </a:r>
                <a14:m>
                  <m:oMath xmlns:m="http://schemas.openxmlformats.org/officeDocument/2006/math">
                    <m:r>
                      <a:rPr lang="ja-JP" altLang="en-US" sz="3200" i="1">
                        <a:latin typeface="Cambria Math" panose="02040503050406030204" pitchFamily="18" charset="0"/>
                      </a:rPr>
                      <m:t>𝜆</m:t>
                    </m:r>
                    <m:r>
                      <a:rPr lang="en-US" altLang="ja-JP" sz="3200" b="0" i="1" smtClean="0">
                        <a:latin typeface="Cambria Math" panose="02040503050406030204" pitchFamily="18" charset="0"/>
                      </a:rPr>
                      <m:t>=1.144</m:t>
                    </m:r>
                    <m:r>
                      <a:rPr lang="ja-JP" altLang="en-US" sz="3200" i="1">
                        <a:latin typeface="Cambria Math" panose="02040503050406030204" pitchFamily="18" charset="0"/>
                      </a:rPr>
                      <m:t>点</m:t>
                    </m:r>
                  </m:oMath>
                </a14:m>
                <a:endParaRPr lang="ja-JP" altLang="en-US" sz="3200"/>
              </a:p>
            </p:txBody>
          </p:sp>
        </mc:Choice>
        <mc:Fallback xmlns="">
          <p:sp>
            <p:nvSpPr>
              <p:cNvPr id="9" name="正方形/長方形 8">
                <a:extLst>
                  <a:ext uri="{FF2B5EF4-FFF2-40B4-BE49-F238E27FC236}">
                    <a16:creationId xmlns:a16="http://schemas.microsoft.com/office/drawing/2014/main" id="{05695F37-0361-B64C-A893-E2999799B2FD}"/>
                  </a:ext>
                </a:extLst>
              </p:cNvPr>
              <p:cNvSpPr>
                <a:spLocks noRot="1" noChangeAspect="1" noMove="1" noResize="1" noEditPoints="1" noAdjustHandles="1" noChangeArrowheads="1" noChangeShapeType="1" noTextEdit="1"/>
              </p:cNvSpPr>
              <p:nvPr/>
            </p:nvSpPr>
            <p:spPr>
              <a:xfrm>
                <a:off x="7070259" y="5964524"/>
                <a:ext cx="3575979" cy="584775"/>
              </a:xfrm>
              <a:prstGeom prst="rect">
                <a:avLst/>
              </a:prstGeom>
              <a:blipFill>
                <a:blip r:embed="rId5"/>
                <a:stretch>
                  <a:fillRect l="-4255" t="-10638" r="-1418" b="-3191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F861FD3-EADD-C743-A072-23BBA17B890F}"/>
              </a:ext>
            </a:extLst>
          </p:cNvPr>
          <p:cNvSpPr txBox="1"/>
          <p:nvPr/>
        </p:nvSpPr>
        <p:spPr>
          <a:xfrm>
            <a:off x="1690599" y="2257425"/>
            <a:ext cx="3185487" cy="369332"/>
          </a:xfrm>
          <a:prstGeom prst="rect">
            <a:avLst/>
          </a:prstGeom>
          <a:noFill/>
        </p:spPr>
        <p:txBody>
          <a:bodyPr wrap="none" rtlCol="0">
            <a:spAutoFit/>
          </a:bodyPr>
          <a:lstStyle/>
          <a:p>
            <a:r>
              <a:rPr lang="ja-JP" altLang="en-US"/>
              <a:t>ホームチームの得点数の分布</a:t>
            </a:r>
            <a:endParaRPr kumimoji="1" lang="ja-JP" altLang="en-US"/>
          </a:p>
        </p:txBody>
      </p:sp>
      <p:sp>
        <p:nvSpPr>
          <p:cNvPr id="11" name="テキスト ボックス 10">
            <a:extLst>
              <a:ext uri="{FF2B5EF4-FFF2-40B4-BE49-F238E27FC236}">
                <a16:creationId xmlns:a16="http://schemas.microsoft.com/office/drawing/2014/main" id="{3AB3B167-2B0A-5A43-8057-0850C54D8C15}"/>
              </a:ext>
            </a:extLst>
          </p:cNvPr>
          <p:cNvSpPr txBox="1"/>
          <p:nvPr/>
        </p:nvSpPr>
        <p:spPr>
          <a:xfrm>
            <a:off x="7346022" y="2257425"/>
            <a:ext cx="3550972" cy="369332"/>
          </a:xfrm>
          <a:prstGeom prst="rect">
            <a:avLst/>
          </a:prstGeom>
          <a:noFill/>
        </p:spPr>
        <p:txBody>
          <a:bodyPr wrap="none" rtlCol="0">
            <a:spAutoFit/>
          </a:bodyPr>
          <a:lstStyle/>
          <a:p>
            <a:r>
              <a:rPr lang="ja-JP" altLang="en-US"/>
              <a:t>アウェイチームの得点数の分布</a:t>
            </a:r>
            <a:endParaRPr kumimoji="1" lang="ja-JP" altLang="en-US"/>
          </a:p>
        </p:txBody>
      </p:sp>
      <p:sp>
        <p:nvSpPr>
          <p:cNvPr id="12" name="テキスト ボックス 11">
            <a:extLst>
              <a:ext uri="{FF2B5EF4-FFF2-40B4-BE49-F238E27FC236}">
                <a16:creationId xmlns:a16="http://schemas.microsoft.com/office/drawing/2014/main" id="{D54B862F-5153-F646-9C09-139FF763BF92}"/>
              </a:ext>
            </a:extLst>
          </p:cNvPr>
          <p:cNvSpPr txBox="1"/>
          <p:nvPr/>
        </p:nvSpPr>
        <p:spPr>
          <a:xfrm>
            <a:off x="396836" y="1411040"/>
            <a:ext cx="5211683" cy="523220"/>
          </a:xfrm>
          <a:prstGeom prst="rect">
            <a:avLst/>
          </a:prstGeom>
          <a:noFill/>
        </p:spPr>
        <p:txBody>
          <a:bodyPr wrap="none" rtlCol="0">
            <a:spAutoFit/>
          </a:bodyPr>
          <a:lstStyle/>
          <a:p>
            <a:r>
              <a:rPr kumimoji="1" lang="ja-JP" altLang="en-US" sz="2800" b="1"/>
              <a:t>ホームとアウェイで比べてみる</a:t>
            </a:r>
          </a:p>
        </p:txBody>
      </p:sp>
    </p:spTree>
    <p:extLst>
      <p:ext uri="{BB962C8B-B14F-4D97-AF65-F5344CB8AC3E}">
        <p14:creationId xmlns:p14="http://schemas.microsoft.com/office/powerpoint/2010/main" val="3581030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3.4 </a:t>
            </a:r>
            <a:r>
              <a:rPr kumimoji="1" lang="ja-JP" altLang="en-US" dirty="0"/>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3.4 </a:t>
            </a:r>
            <a:r>
              <a:rPr lang="ja-JP" altLang="en-US" dirty="0"/>
              <a:t>正規分布</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0" dirty="0" smtClean="0">
                          <a:latin typeface="Cambria Math" panose="02040503050406030204" pitchFamily="18" charset="0"/>
                        </a:rPr>
                        <m:t>𝐏𝐃𝐅</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9B868-0FAE-ED40-96DB-371E31A3259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64612C0-FB9B-CF41-9AE9-72FD0F80379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39613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33540B5-B776-1D45-A54A-390BE4CE66B6}"/>
              </a:ext>
            </a:extLst>
          </p:cNvPr>
          <p:cNvSpPr/>
          <p:nvPr/>
        </p:nvSpPr>
        <p:spPr>
          <a:xfrm>
            <a:off x="0" y="1377904"/>
            <a:ext cx="12192000" cy="13496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0F70EAB-E83C-4CE2-8CAE-23D052FF9E50}"/>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D7A140-2299-493A-AAEC-0273CC01CF85}"/>
                  </a:ext>
                </a:extLst>
              </p:cNvPr>
              <p:cNvSpPr>
                <a:spLocks noGrp="1"/>
              </p:cNvSpPr>
              <p:nvPr>
                <p:ph idx="1"/>
              </p:nvPr>
            </p:nvSpPr>
            <p:spPr>
              <a:xfrm>
                <a:off x="98611" y="1559860"/>
                <a:ext cx="9931213" cy="584775"/>
              </a:xfrm>
            </p:spPr>
            <p:txBody>
              <a:bodyPr>
                <a:noAutofit/>
              </a:bodyPr>
              <a:lstStyle/>
              <a:p>
                <a:pPr marL="0" indent="0">
                  <a:buNone/>
                </a:pPr>
                <a:r>
                  <a:rPr kumimoji="1" lang="ja-JP" altLang="en-US" sz="3200"/>
                  <a:t>独立</a:t>
                </a:r>
                <a:r>
                  <a:rPr lang="ja-JP" altLang="en-US" sz="3200"/>
                  <a:t>で離散型の</a:t>
                </a:r>
                <a:r>
                  <a:rPr kumimoji="1" lang="ja-JP" altLang="en-US" sz="3200"/>
                  <a:t>確率変数</a:t>
                </a:r>
                <a14:m>
                  <m:oMath xmlns:m="http://schemas.openxmlformats.org/officeDocument/2006/math">
                    <m:r>
                      <a:rPr kumimoji="1" lang="en-US" altLang="ja-JP" sz="3200" b="0" i="1" smtClean="0">
                        <a:latin typeface="Cambria Math" panose="02040503050406030204" pitchFamily="18" charset="0"/>
                      </a:rPr>
                      <m:t>𝑋</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𝑌</m:t>
                    </m:r>
                  </m:oMath>
                </a14:m>
                <a:r>
                  <a:rPr kumimoji="1" lang="ja-JP" altLang="en-US" sz="3200"/>
                  <a:t>：確率分布</a:t>
                </a:r>
                <a14:m>
                  <m:oMath xmlns:m="http://schemas.openxmlformats.org/officeDocument/2006/math">
                    <m:r>
                      <a:rPr lang="en-US" altLang="ja-JP" sz="3200" i="1">
                        <a:latin typeface="Cambria Math" panose="02040503050406030204" pitchFamily="18" charset="0"/>
                      </a:rPr>
                      <m:t>𝑔</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r>
                      <a:rPr lang="en-US" altLang="ja-JP" sz="3200" i="1">
                        <a:latin typeface="Cambria Math" panose="02040503050406030204" pitchFamily="18" charset="0"/>
                      </a:rPr>
                      <m:t>,</m:t>
                    </m:r>
                    <m:r>
                      <a:rPr lang="en-US" altLang="ja-JP" sz="3200" i="1">
                        <a:latin typeface="Cambria Math" panose="02040503050406030204" pitchFamily="18" charset="0"/>
                      </a:rPr>
                      <m:t>h</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𝑦</m:t>
                        </m:r>
                      </m:e>
                    </m:d>
                  </m:oMath>
                </a14:m>
                <a:endParaRPr lang="ja-JP" altLang="en-US" sz="3200"/>
              </a:p>
            </p:txBody>
          </p:sp>
        </mc:Choice>
        <mc:Fallback xmlns="">
          <p:sp>
            <p:nvSpPr>
              <p:cNvPr id="3" name="コンテンツ プレースホルダー 2">
                <a:extLst>
                  <a:ext uri="{FF2B5EF4-FFF2-40B4-BE49-F238E27FC236}">
                    <a16:creationId xmlns:a16="http://schemas.microsoft.com/office/drawing/2014/main" id="{35D7A140-2299-493A-AAEC-0273CC01CF85}"/>
                  </a:ext>
                </a:extLst>
              </p:cNvPr>
              <p:cNvSpPr>
                <a:spLocks noGrp="1" noRot="1" noChangeAspect="1" noMove="1" noResize="1" noEditPoints="1" noAdjustHandles="1" noChangeArrowheads="1" noChangeShapeType="1" noTextEdit="1"/>
              </p:cNvSpPr>
              <p:nvPr>
                <p:ph idx="1"/>
              </p:nvPr>
            </p:nvSpPr>
            <p:spPr>
              <a:xfrm>
                <a:off x="98611" y="1559860"/>
                <a:ext cx="9931213" cy="584775"/>
              </a:xfrm>
              <a:blipFill>
                <a:blip r:embed="rId2"/>
                <a:stretch>
                  <a:fillRect l="-1405" t="-19149" b="-234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73BA56D-4B5E-174B-8909-E68A55C4F00D}"/>
                  </a:ext>
                </a:extLst>
              </p:cNvPr>
              <p:cNvSpPr txBox="1"/>
              <p:nvPr/>
            </p:nvSpPr>
            <p:spPr>
              <a:xfrm>
                <a:off x="98611" y="2058100"/>
                <a:ext cx="6880538" cy="584775"/>
              </a:xfrm>
              <a:prstGeom prst="rect">
                <a:avLst/>
              </a:prstGeom>
              <a:noFill/>
            </p:spPr>
            <p:txBody>
              <a:bodyPr wrap="none" rtlCol="0">
                <a:spAutoFit/>
              </a:bodyPr>
              <a:lstStyle/>
              <a:p>
                <a:r>
                  <a:rPr lang="ja-JP" altLang="en-US" sz="3200" b="0"/>
                  <a:t>和</a:t>
                </a:r>
                <a14:m>
                  <m:oMath xmlns:m="http://schemas.openxmlformats.org/officeDocument/2006/math">
                    <m:r>
                      <a:rPr lang="en-US" altLang="ja-JP" sz="3200" b="0" i="1" smtClean="0">
                        <a:latin typeface="Cambria Math" panose="02040503050406030204" pitchFamily="18" charset="0"/>
                      </a:rPr>
                      <m:t>𝑋</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𝑌</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𝑍</m:t>
                    </m:r>
                  </m:oMath>
                </a14:m>
                <a:r>
                  <a:rPr lang="ja-JP" altLang="en-US" sz="3200"/>
                  <a:t>の確率分布</a:t>
                </a:r>
                <a14:m>
                  <m:oMath xmlns:m="http://schemas.openxmlformats.org/officeDocument/2006/math">
                    <m:r>
                      <a:rPr lang="en-US" altLang="ja-JP" sz="3200" b="0" i="1" smtClean="0">
                        <a:latin typeface="Cambria Math" panose="02040503050406030204" pitchFamily="18" charset="0"/>
                      </a:rPr>
                      <m:t>𝑘</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𝑧</m:t>
                        </m:r>
                      </m:e>
                    </m:d>
                  </m:oMath>
                </a14:m>
                <a:r>
                  <a:rPr lang="ja-JP" altLang="en-US" sz="3200"/>
                  <a:t>を求める</a:t>
                </a:r>
              </a:p>
            </p:txBody>
          </p:sp>
        </mc:Choice>
        <mc:Fallback xmlns="">
          <p:sp>
            <p:nvSpPr>
              <p:cNvPr id="6" name="テキスト ボックス 5">
                <a:extLst>
                  <a:ext uri="{FF2B5EF4-FFF2-40B4-BE49-F238E27FC236}">
                    <a16:creationId xmlns:a16="http://schemas.microsoft.com/office/drawing/2014/main" id="{D73BA56D-4B5E-174B-8909-E68A55C4F00D}"/>
                  </a:ext>
                </a:extLst>
              </p:cNvPr>
              <p:cNvSpPr txBox="1">
                <a:spLocks noRot="1" noChangeAspect="1" noMove="1" noResize="1" noEditPoints="1" noAdjustHandles="1" noChangeArrowheads="1" noChangeShapeType="1" noTextEdit="1"/>
              </p:cNvSpPr>
              <p:nvPr/>
            </p:nvSpPr>
            <p:spPr>
              <a:xfrm>
                <a:off x="98611" y="2058100"/>
                <a:ext cx="6880538" cy="584775"/>
              </a:xfrm>
              <a:prstGeom prst="rect">
                <a:avLst/>
              </a:prstGeom>
              <a:blipFill>
                <a:blip r:embed="rId3"/>
                <a:stretch>
                  <a:fillRect l="-2026" t="-10638" r="-1105"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0CA9BA9C-484D-0242-8FD5-6D006099EDDD}"/>
                  </a:ext>
                </a:extLst>
              </p:cNvPr>
              <p:cNvSpPr/>
              <p:nvPr/>
            </p:nvSpPr>
            <p:spPr>
              <a:xfrm>
                <a:off x="375554" y="2837481"/>
                <a:ext cx="10901446" cy="646331"/>
              </a:xfrm>
              <a:prstGeom prst="rect">
                <a:avLst/>
              </a:prstGeom>
            </p:spPr>
            <p:txBody>
              <a:bodyPr wrap="none">
                <a:spAutoFit/>
              </a:bodyPr>
              <a:lstStyle/>
              <a:p>
                <a14:m>
                  <m:oMath xmlns:m="http://schemas.openxmlformats.org/officeDocument/2006/math">
                    <m:r>
                      <a:rPr lang="en-US" altLang="ja-JP" sz="3600" b="0" i="1" smtClean="0">
                        <a:solidFill>
                          <a:schemeClr val="accent1">
                            <a:lumMod val="75000"/>
                          </a:schemeClr>
                        </a:solidFill>
                        <a:latin typeface="Cambria Math" panose="02040503050406030204" pitchFamily="18" charset="0"/>
                      </a:rPr>
                      <m:t>𝑋</m:t>
                    </m:r>
                    <m:r>
                      <a:rPr lang="en-US" altLang="ja-JP" sz="3600" b="0" i="1">
                        <a:solidFill>
                          <a:schemeClr val="accent1">
                            <a:lumMod val="75000"/>
                          </a:schemeClr>
                        </a:solidFill>
                        <a:latin typeface="Cambria Math" panose="02040503050406030204" pitchFamily="18" charset="0"/>
                      </a:rPr>
                      <m:t>+</m:t>
                    </m:r>
                    <m:r>
                      <a:rPr lang="en-US" altLang="ja-JP" sz="3600" b="0" i="1">
                        <a:solidFill>
                          <a:schemeClr val="accent1">
                            <a:lumMod val="75000"/>
                          </a:schemeClr>
                        </a:solidFill>
                        <a:latin typeface="Cambria Math" panose="02040503050406030204" pitchFamily="18" charset="0"/>
                      </a:rPr>
                      <m:t>𝑌</m:t>
                    </m:r>
                    <m:r>
                      <a:rPr lang="en-US" altLang="ja-JP" sz="3600" b="0" i="1">
                        <a:solidFill>
                          <a:schemeClr val="accent1">
                            <a:lumMod val="75000"/>
                          </a:schemeClr>
                        </a:solidFill>
                        <a:latin typeface="Cambria Math" panose="02040503050406030204" pitchFamily="18" charset="0"/>
                      </a:rPr>
                      <m:t>=</m:t>
                    </m:r>
                    <m:r>
                      <a:rPr lang="en-US" altLang="ja-JP" sz="3600" b="0" i="1" smtClean="0">
                        <a:solidFill>
                          <a:schemeClr val="accent1">
                            <a:lumMod val="75000"/>
                          </a:schemeClr>
                        </a:solidFill>
                        <a:latin typeface="Cambria Math" panose="02040503050406030204" pitchFamily="18" charset="0"/>
                      </a:rPr>
                      <m:t>𝑧</m:t>
                    </m:r>
                  </m:oMath>
                </a14:m>
                <a:r>
                  <a:rPr lang="ja-JP" altLang="en-US" sz="3600">
                    <a:solidFill>
                      <a:schemeClr val="accent1">
                        <a:lumMod val="75000"/>
                      </a:schemeClr>
                    </a:solidFill>
                  </a:rPr>
                  <a:t>となる全ての組み合わせ</a:t>
                </a:r>
                <a14:m>
                  <m:oMath xmlns:m="http://schemas.openxmlformats.org/officeDocument/2006/math">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𝑋</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 </m:t>
                    </m:r>
                    <m:r>
                      <a:rPr lang="en-US" altLang="ja-JP" sz="3600" i="1">
                        <a:solidFill>
                          <a:schemeClr val="accent1">
                            <a:lumMod val="75000"/>
                          </a:schemeClr>
                        </a:solidFill>
                        <a:latin typeface="Cambria Math" panose="02040503050406030204" pitchFamily="18" charset="0"/>
                      </a:rPr>
                      <m:t>𝑌</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𝑧</m:t>
                    </m:r>
                    <m:r>
                      <a:rPr lang="en-US" altLang="ja-JP" sz="3600" i="1">
                        <a:solidFill>
                          <a:schemeClr val="accent1">
                            <a:lumMod val="75000"/>
                          </a:schemeClr>
                        </a:solidFill>
                        <a:latin typeface="Cambria Math" panose="02040503050406030204" pitchFamily="18" charset="0"/>
                      </a:rPr>
                      <m:t>−</m:t>
                    </m:r>
                    <m:r>
                      <a:rPr lang="en-US" altLang="ja-JP" sz="3600" i="1">
                        <a:solidFill>
                          <a:schemeClr val="accent1">
                            <a:lumMod val="75000"/>
                          </a:schemeClr>
                        </a:solidFill>
                        <a:latin typeface="Cambria Math" panose="02040503050406030204" pitchFamily="18" charset="0"/>
                      </a:rPr>
                      <m:t>𝑥</m:t>
                    </m:r>
                    <m:r>
                      <a:rPr lang="en-US" altLang="ja-JP" sz="3600" i="1">
                        <a:solidFill>
                          <a:schemeClr val="accent1">
                            <a:lumMod val="75000"/>
                          </a:schemeClr>
                        </a:solidFill>
                        <a:latin typeface="Cambria Math" panose="02040503050406030204" pitchFamily="18" charset="0"/>
                      </a:rPr>
                      <m:t>)</m:t>
                    </m:r>
                  </m:oMath>
                </a14:m>
                <a:endParaRPr lang="ja-JP" altLang="en-US" sz="3600">
                  <a:solidFill>
                    <a:schemeClr val="accent1">
                      <a:lumMod val="75000"/>
                    </a:schemeClr>
                  </a:solidFill>
                </a:endParaRPr>
              </a:p>
            </p:txBody>
          </p:sp>
        </mc:Choice>
        <mc:Fallback xmlns="">
          <p:sp>
            <p:nvSpPr>
              <p:cNvPr id="7" name="正方形/長方形 6">
                <a:extLst>
                  <a:ext uri="{FF2B5EF4-FFF2-40B4-BE49-F238E27FC236}">
                    <a16:creationId xmlns:a16="http://schemas.microsoft.com/office/drawing/2014/main" id="{0CA9BA9C-484D-0242-8FD5-6D006099EDDD}"/>
                  </a:ext>
                </a:extLst>
              </p:cNvPr>
              <p:cNvSpPr>
                <a:spLocks noRot="1" noChangeAspect="1" noMove="1" noResize="1" noEditPoints="1" noAdjustHandles="1" noChangeArrowheads="1" noChangeShapeType="1" noTextEdit="1"/>
              </p:cNvSpPr>
              <p:nvPr/>
            </p:nvSpPr>
            <p:spPr>
              <a:xfrm>
                <a:off x="375554" y="2837481"/>
                <a:ext cx="10901446" cy="646331"/>
              </a:xfrm>
              <a:prstGeom prst="rect">
                <a:avLst/>
              </a:prstGeom>
              <a:blipFill>
                <a:blip r:embed="rId4"/>
                <a:stretch>
                  <a:fillRect l="-582" t="-11538"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7CDC533-6127-2A45-B2ED-7A7D592F517C}"/>
                  </a:ext>
                </a:extLst>
              </p:cNvPr>
              <p:cNvSpPr/>
              <p:nvPr/>
            </p:nvSpPr>
            <p:spPr>
              <a:xfrm>
                <a:off x="2328517" y="3450046"/>
                <a:ext cx="4650632" cy="1287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0" smtClean="0">
                          <a:solidFill>
                            <a:schemeClr val="tx1"/>
                          </a:solidFill>
                          <a:latin typeface="Cambria Math" panose="02040503050406030204" pitchFamily="18" charset="0"/>
                        </a:rPr>
                        <m:t> </m:t>
                      </m:r>
                      <m:r>
                        <a:rPr lang="en-US" altLang="ja-JP" sz="3200" b="0" i="1" smtClean="0">
                          <a:solidFill>
                            <a:schemeClr val="tx1"/>
                          </a:solidFill>
                          <a:latin typeface="Cambria Math" panose="02040503050406030204" pitchFamily="18" charset="0"/>
                        </a:rPr>
                        <m:t>𝑘</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nary>
                        <m:naryPr>
                          <m:chr m:val="∑"/>
                          <m:supHide m:val="on"/>
                          <m:ctrlPr>
                            <a:rPr lang="en-US" altLang="ja-JP" sz="3200" i="1" smtClean="0">
                              <a:solidFill>
                                <a:schemeClr val="tx1"/>
                              </a:solidFill>
                              <a:latin typeface="Cambria Math" panose="02040503050406030204" pitchFamily="18" charset="0"/>
                            </a:rPr>
                          </m:ctrlPr>
                        </m:naryPr>
                        <m:sub>
                          <m:r>
                            <m:rPr>
                              <m:brk m:alnAt="7"/>
                            </m:rPr>
                            <a:rPr lang="en-US" altLang="ja-JP" sz="3200" b="0" i="1" smtClean="0">
                              <a:solidFill>
                                <a:schemeClr val="tx1"/>
                              </a:solidFill>
                              <a:latin typeface="Cambria Math" panose="02040503050406030204" pitchFamily="18" charset="0"/>
                            </a:rPr>
                            <m:t>𝑥</m:t>
                          </m:r>
                        </m:sub>
                        <m:sup/>
                        <m:e>
                          <m:r>
                            <a:rPr lang="en-US" altLang="ja-JP" sz="3200" b="0" i="1" smtClean="0">
                              <a:solidFill>
                                <a:schemeClr val="tx1"/>
                              </a:solidFill>
                              <a:latin typeface="Cambria Math" panose="02040503050406030204" pitchFamily="18" charset="0"/>
                            </a:rPr>
                            <m:t>𝑔</m:t>
                          </m:r>
                          <m:d>
                            <m:dPr>
                              <m:ctrlPr>
                                <a:rPr lang="en-US" altLang="ja-JP" sz="3200" i="1" smtClean="0">
                                  <a:solidFill>
                                    <a:schemeClr val="tx1"/>
                                  </a:solidFill>
                                  <a:latin typeface="Cambria Math" panose="02040503050406030204" pitchFamily="18" charset="0"/>
                                </a:rPr>
                              </m:ctrlPr>
                            </m:dPr>
                            <m:e>
                              <m:r>
                                <a:rPr lang="en-US" altLang="ja-JP" sz="3200" b="0" i="1" smtClean="0">
                                  <a:solidFill>
                                    <a:schemeClr val="tx1"/>
                                  </a:solidFill>
                                  <a:latin typeface="Cambria Math" panose="02040503050406030204" pitchFamily="18" charset="0"/>
                                </a:rPr>
                                <m:t>𝑥</m:t>
                              </m:r>
                            </m:e>
                          </m:d>
                          <m:r>
                            <a:rPr lang="en-US" altLang="ja-JP" sz="3200" b="0" i="1" smtClean="0">
                              <a:solidFill>
                                <a:schemeClr val="tx1"/>
                              </a:solidFill>
                              <a:latin typeface="Cambria Math" panose="02040503050406030204" pitchFamily="18" charset="0"/>
                            </a:rPr>
                            <m:t>h</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𝑧</m:t>
                          </m:r>
                          <m:r>
                            <a:rPr lang="en-US" altLang="ja-JP" sz="3200" b="0" i="1" smtClean="0">
                              <a:solidFill>
                                <a:schemeClr val="tx1"/>
                              </a:solidFill>
                              <a:latin typeface="Cambria Math" panose="02040503050406030204" pitchFamily="18" charset="0"/>
                            </a:rPr>
                            <m:t>−</m:t>
                          </m:r>
                          <m:r>
                            <a:rPr lang="en-US" altLang="ja-JP" sz="3200" b="0" i="1" smtClean="0">
                              <a:solidFill>
                                <a:schemeClr val="tx1"/>
                              </a:solidFill>
                              <a:latin typeface="Cambria Math" panose="02040503050406030204" pitchFamily="18" charset="0"/>
                            </a:rPr>
                            <m:t>𝑥</m:t>
                          </m:r>
                          <m:r>
                            <a:rPr lang="en-US" altLang="ja-JP" sz="3200" b="0" i="1" smtClean="0">
                              <a:solidFill>
                                <a:schemeClr val="tx1"/>
                              </a:solidFill>
                              <a:latin typeface="Cambria Math" panose="02040503050406030204" pitchFamily="18" charset="0"/>
                            </a:rPr>
                            <m:t>)</m:t>
                          </m:r>
                        </m:e>
                      </m:nary>
                    </m:oMath>
                  </m:oMathPara>
                </a14:m>
                <a:endParaRPr lang="ja-JP" altLang="en-US" sz="3200">
                  <a:solidFill>
                    <a:schemeClr val="tx1"/>
                  </a:solidFill>
                </a:endParaRPr>
              </a:p>
            </p:txBody>
          </p:sp>
        </mc:Choice>
        <mc:Fallback xmlns="">
          <p:sp>
            <p:nvSpPr>
              <p:cNvPr id="10" name="正方形/長方形 9">
                <a:extLst>
                  <a:ext uri="{FF2B5EF4-FFF2-40B4-BE49-F238E27FC236}">
                    <a16:creationId xmlns:a16="http://schemas.microsoft.com/office/drawing/2014/main" id="{57CDC533-6127-2A45-B2ED-7A7D592F517C}"/>
                  </a:ext>
                </a:extLst>
              </p:cNvPr>
              <p:cNvSpPr>
                <a:spLocks noRot="1" noChangeAspect="1" noMove="1" noResize="1" noEditPoints="1" noAdjustHandles="1" noChangeArrowheads="1" noChangeShapeType="1" noTextEdit="1"/>
              </p:cNvSpPr>
              <p:nvPr/>
            </p:nvSpPr>
            <p:spPr>
              <a:xfrm>
                <a:off x="2328517" y="3450046"/>
                <a:ext cx="4650632" cy="1287340"/>
              </a:xfrm>
              <a:prstGeom prst="rect">
                <a:avLst/>
              </a:prstGeom>
              <a:blipFill>
                <a:blip r:embed="rId5"/>
                <a:stretch>
                  <a:fillRect l="-543" t="-134314" r="-272" b="-185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6B61BED-1D8A-F442-9405-CF317D975250}"/>
                  </a:ext>
                </a:extLst>
              </p:cNvPr>
              <p:cNvSpPr/>
              <p:nvPr/>
            </p:nvSpPr>
            <p:spPr>
              <a:xfrm>
                <a:off x="1626135" y="5659951"/>
                <a:ext cx="1778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1" smtClean="0">
                          <a:latin typeface="Cambria Math" panose="02040503050406030204" pitchFamily="18" charset="0"/>
                        </a:rPr>
                        <m:t>𝒌</m:t>
                      </m:r>
                      <m:r>
                        <a:rPr lang="en-US" altLang="ja-JP" sz="2800" b="1" i="1">
                          <a:latin typeface="Cambria Math" panose="02040503050406030204" pitchFamily="18" charset="0"/>
                        </a:rPr>
                        <m:t>=</m:t>
                      </m:r>
                      <m:r>
                        <a:rPr lang="en-US" altLang="ja-JP" sz="2800" b="1" i="1" smtClean="0">
                          <a:latin typeface="Cambria Math" panose="02040503050406030204" pitchFamily="18" charset="0"/>
                        </a:rPr>
                        <m:t>𝒈</m:t>
                      </m:r>
                      <m:r>
                        <a:rPr lang="en-US" altLang="ja-JP" sz="2800" b="1" i="1" smtClean="0">
                          <a:latin typeface="Cambria Math" panose="02040503050406030204" pitchFamily="18" charset="0"/>
                        </a:rPr>
                        <m:t>∗</m:t>
                      </m:r>
                      <m:r>
                        <a:rPr lang="en-US" altLang="ja-JP" sz="2800" b="1" i="1" smtClean="0">
                          <a:latin typeface="Cambria Math" panose="02040503050406030204" pitchFamily="18" charset="0"/>
                        </a:rPr>
                        <m:t>𝒉</m:t>
                      </m:r>
                    </m:oMath>
                  </m:oMathPara>
                </a14:m>
                <a:endParaRPr lang="ja-JP" altLang="en-US" sz="2800" b="1"/>
              </a:p>
            </p:txBody>
          </p:sp>
        </mc:Choice>
        <mc:Fallback xmlns="">
          <p:sp>
            <p:nvSpPr>
              <p:cNvPr id="12" name="正方形/長方形 11">
                <a:extLst>
                  <a:ext uri="{FF2B5EF4-FFF2-40B4-BE49-F238E27FC236}">
                    <a16:creationId xmlns:a16="http://schemas.microsoft.com/office/drawing/2014/main" id="{C6B61BED-1D8A-F442-9405-CF317D975250}"/>
                  </a:ext>
                </a:extLst>
              </p:cNvPr>
              <p:cNvSpPr>
                <a:spLocks noRot="1" noChangeAspect="1" noMove="1" noResize="1" noEditPoints="1" noAdjustHandles="1" noChangeArrowheads="1" noChangeShapeType="1" noTextEdit="1"/>
              </p:cNvSpPr>
              <p:nvPr/>
            </p:nvSpPr>
            <p:spPr>
              <a:xfrm>
                <a:off x="1626135" y="5659951"/>
                <a:ext cx="1778051" cy="523220"/>
              </a:xfrm>
              <a:prstGeom prst="rect">
                <a:avLst/>
              </a:prstGeom>
              <a:blipFill>
                <a:blip r:embed="rId6"/>
                <a:stretch>
                  <a:fillRect b="-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7C1C21D-D219-C743-9DB5-10CFF8A499D7}"/>
                  </a:ext>
                </a:extLst>
              </p:cNvPr>
              <p:cNvSpPr/>
              <p:nvPr/>
            </p:nvSpPr>
            <p:spPr>
              <a:xfrm>
                <a:off x="6686678" y="5528477"/>
                <a:ext cx="509203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𝑘</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m:t>
                          </m:r>
                        </m:sub>
                        <m:sup>
                          <m:r>
                            <a:rPr lang="en-US" altLang="ja-JP" sz="3200" i="1" smtClean="0">
                              <a:latin typeface="Cambria Math" panose="02040503050406030204" pitchFamily="18" charset="0"/>
                              <a:ea typeface="Cambria Math" panose="02040503050406030204" pitchFamily="18" charset="0"/>
                            </a:rPr>
                            <m:t>∞</m:t>
                          </m:r>
                        </m:sup>
                        <m:e>
                          <m:r>
                            <a:rPr lang="en-US" altLang="ja-JP" sz="3200" b="0" i="1" smtClean="0">
                              <a:latin typeface="Cambria Math" panose="02040503050406030204" pitchFamily="18" charset="0"/>
                            </a:rPr>
                            <m:t>𝑔</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h</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𝑧</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𝑥</m:t>
                              </m:r>
                            </m:e>
                          </m:d>
                          <m:r>
                            <a:rPr lang="en-US" altLang="ja-JP" sz="3200" b="0" i="1" smtClean="0">
                              <a:latin typeface="Cambria Math" panose="02040503050406030204" pitchFamily="18" charset="0"/>
                            </a:rPr>
                            <m:t>𝑑𝑥</m:t>
                          </m:r>
                        </m:e>
                      </m:nary>
                    </m:oMath>
                  </m:oMathPara>
                </a14:m>
                <a:endParaRPr lang="ja-JP" altLang="en-US" sz="3200"/>
              </a:p>
            </p:txBody>
          </p:sp>
        </mc:Choice>
        <mc:Fallback xmlns="">
          <p:sp>
            <p:nvSpPr>
              <p:cNvPr id="14" name="正方形/長方形 13">
                <a:extLst>
                  <a:ext uri="{FF2B5EF4-FFF2-40B4-BE49-F238E27FC236}">
                    <a16:creationId xmlns:a16="http://schemas.microsoft.com/office/drawing/2014/main" id="{B7C1C21D-D219-C743-9DB5-10CFF8A499D7}"/>
                  </a:ext>
                </a:extLst>
              </p:cNvPr>
              <p:cNvSpPr>
                <a:spLocks noRot="1" noChangeAspect="1" noMove="1" noResize="1" noEditPoints="1" noAdjustHandles="1" noChangeArrowheads="1" noChangeShapeType="1" noTextEdit="1"/>
              </p:cNvSpPr>
              <p:nvPr/>
            </p:nvSpPr>
            <p:spPr>
              <a:xfrm>
                <a:off x="6686678" y="5528477"/>
                <a:ext cx="5092035" cy="1154803"/>
              </a:xfrm>
              <a:prstGeom prst="rect">
                <a:avLst/>
              </a:prstGeom>
              <a:blipFill>
                <a:blip r:embed="rId7"/>
                <a:stretch>
                  <a:fillRect l="-5486" t="-171739" b="-253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B089A53-FF73-D74F-B3EE-EB2FAFA0258C}"/>
                  </a:ext>
                </a:extLst>
              </p:cNvPr>
              <p:cNvSpPr txBox="1"/>
              <p:nvPr/>
            </p:nvSpPr>
            <p:spPr>
              <a:xfrm>
                <a:off x="6273392" y="5114282"/>
                <a:ext cx="5918608" cy="525913"/>
              </a:xfrm>
              <a:prstGeom prst="rect">
                <a:avLst/>
              </a:prstGeom>
              <a:noFill/>
            </p:spPr>
            <p:txBody>
              <a:bodyPr wrap="none" rtlCol="0">
                <a:spAutoFit/>
              </a:bodyPr>
              <a:lstStyle/>
              <a:p>
                <a14:m>
                  <m:oMath xmlns:m="http://schemas.openxmlformats.org/officeDocument/2006/math">
                    <m:r>
                      <a:rPr lang="en-US" altLang="ja-JP" sz="2800" i="1" smtClean="0">
                        <a:latin typeface="Cambria Math" panose="02040503050406030204" pitchFamily="18" charset="0"/>
                      </a:rPr>
                      <m:t>𝑔</m:t>
                    </m:r>
                    <m:r>
                      <a:rPr lang="ja-JP" altLang="en-US" sz="2800" i="1" smtClean="0">
                        <a:latin typeface="Cambria Math" panose="02040503050406030204" pitchFamily="18" charset="0"/>
                      </a:rPr>
                      <m:t>と</m:t>
                    </m:r>
                    <m:r>
                      <a:rPr lang="en-US" altLang="ja-JP" sz="2800" i="1">
                        <a:latin typeface="Cambria Math" panose="02040503050406030204" pitchFamily="18" charset="0"/>
                      </a:rPr>
                      <m:t>h</m:t>
                    </m:r>
                    <m:r>
                      <a:rPr lang="ja-JP" altLang="en-US" sz="2800" i="1" smtClean="0">
                        <a:latin typeface="Cambria Math" panose="02040503050406030204" pitchFamily="18" charset="0"/>
                      </a:rPr>
                      <m:t>が</m:t>
                    </m:r>
                    <m:r>
                      <a:rPr lang="ja-JP" altLang="en-US" sz="2800" i="1">
                        <a:latin typeface="Cambria Math" panose="02040503050406030204" pitchFamily="18" charset="0"/>
                      </a:rPr>
                      <m:t>確率密度関数の場合</m:t>
                    </m:r>
                  </m:oMath>
                </a14:m>
                <a:r>
                  <a:rPr kumimoji="1" lang="en-US" altLang="ja-JP" sz="2800" dirty="0"/>
                  <a:t>(</a:t>
                </a:r>
                <a:r>
                  <a:rPr kumimoji="1" lang="ja-JP" altLang="en-US" sz="2800"/>
                  <a:t>連続型</a:t>
                </a:r>
                <a:r>
                  <a:rPr kumimoji="1" lang="en-US" altLang="ja-JP" sz="2800" dirty="0"/>
                  <a:t>)</a:t>
                </a:r>
                <a:endParaRPr kumimoji="1" lang="ja-JP" altLang="en-US" sz="2800"/>
              </a:p>
            </p:txBody>
          </p:sp>
        </mc:Choice>
        <mc:Fallback xmlns="">
          <p:sp>
            <p:nvSpPr>
              <p:cNvPr id="15" name="テキスト ボックス 14">
                <a:extLst>
                  <a:ext uri="{FF2B5EF4-FFF2-40B4-BE49-F238E27FC236}">
                    <a16:creationId xmlns:a16="http://schemas.microsoft.com/office/drawing/2014/main" id="{5B089A53-FF73-D74F-B3EE-EB2FAFA0258C}"/>
                  </a:ext>
                </a:extLst>
              </p:cNvPr>
              <p:cNvSpPr txBox="1">
                <a:spLocks noRot="1" noChangeAspect="1" noMove="1" noResize="1" noEditPoints="1" noAdjustHandles="1" noChangeArrowheads="1" noChangeShapeType="1" noTextEdit="1"/>
              </p:cNvSpPr>
              <p:nvPr/>
            </p:nvSpPr>
            <p:spPr>
              <a:xfrm>
                <a:off x="6273392" y="5114282"/>
                <a:ext cx="5918608" cy="525913"/>
              </a:xfrm>
              <a:prstGeom prst="rect">
                <a:avLst/>
              </a:prstGeom>
              <a:blipFill>
                <a:blip r:embed="rId8"/>
                <a:stretch>
                  <a:fillRect l="-428" t="-11905" r="-857" b="-30952"/>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DBF16B17-1DD3-7047-A0CE-C4F43472D713}"/>
              </a:ext>
            </a:extLst>
          </p:cNvPr>
          <p:cNvSpPr txBox="1"/>
          <p:nvPr/>
        </p:nvSpPr>
        <p:spPr>
          <a:xfrm>
            <a:off x="722586" y="5116975"/>
            <a:ext cx="4129657" cy="523220"/>
          </a:xfrm>
          <a:prstGeom prst="rect">
            <a:avLst/>
          </a:prstGeom>
          <a:noFill/>
        </p:spPr>
        <p:txBody>
          <a:bodyPr wrap="none" rtlCol="0">
            <a:spAutoFit/>
          </a:bodyPr>
          <a:lstStyle/>
          <a:p>
            <a:r>
              <a:rPr kumimoji="1" lang="ja-JP" altLang="en-US" sz="2800" b="1"/>
              <a:t>たたみこみ</a:t>
            </a:r>
            <a:r>
              <a:rPr kumimoji="1" lang="en-US" altLang="ja-JP" sz="2800" b="1" dirty="0"/>
              <a:t>(</a:t>
            </a:r>
            <a:r>
              <a:rPr kumimoji="1" lang="en-US" altLang="ja-JP" sz="2800" b="1" dirty="0">
                <a:latin typeface="HGPMinchoE" panose="02020900000000000000" pitchFamily="18" charset="-128"/>
                <a:ea typeface="HGPMinchoE" panose="02020900000000000000" pitchFamily="18" charset="-128"/>
              </a:rPr>
              <a:t>convolution</a:t>
            </a:r>
            <a:r>
              <a:rPr kumimoji="1" lang="en-US" altLang="ja-JP" sz="2800" b="1" dirty="0"/>
              <a:t>)</a:t>
            </a:r>
            <a:endParaRPr kumimoji="1" lang="ja-JP" altLang="en-US" sz="2800" b="1"/>
          </a:p>
        </p:txBody>
      </p:sp>
      <p:sp>
        <p:nvSpPr>
          <p:cNvPr id="22" name="右矢印 21">
            <a:extLst>
              <a:ext uri="{FF2B5EF4-FFF2-40B4-BE49-F238E27FC236}">
                <a16:creationId xmlns:a16="http://schemas.microsoft.com/office/drawing/2014/main" id="{C53B5DB2-E6E6-CB49-9899-E2F3C9816A70}"/>
              </a:ext>
            </a:extLst>
          </p:cNvPr>
          <p:cNvSpPr/>
          <p:nvPr/>
        </p:nvSpPr>
        <p:spPr>
          <a:xfrm>
            <a:off x="1609207" y="3667619"/>
            <a:ext cx="605550" cy="806299"/>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F4ED3F2B-A02E-BF43-B3AD-224397D363D1}"/>
              </a:ext>
            </a:extLst>
          </p:cNvPr>
          <p:cNvSpPr/>
          <p:nvPr/>
        </p:nvSpPr>
        <p:spPr>
          <a:xfrm rot="5400000">
            <a:off x="5906978" y="5273782"/>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DD29EB32-A5FB-7443-BCC1-335331D9143D}"/>
              </a:ext>
            </a:extLst>
          </p:cNvPr>
          <p:cNvSpPr/>
          <p:nvPr/>
        </p:nvSpPr>
        <p:spPr>
          <a:xfrm rot="5400000">
            <a:off x="248542" y="5242811"/>
            <a:ext cx="463973" cy="26885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0488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A0A40-9676-41AF-B41C-A319CC7B9061}"/>
              </a:ext>
            </a:extLst>
          </p:cNvPr>
          <p:cNvSpPr>
            <a:spLocks noGrp="1"/>
          </p:cNvSpPr>
          <p:nvPr>
            <p:ph type="title"/>
          </p:nvPr>
        </p:nvSpPr>
        <p:spPr/>
        <p:txBody>
          <a:bodyPr/>
          <a:lstStyle/>
          <a:p>
            <a:r>
              <a:rPr lang="en-US" altLang="ja-JP" dirty="0"/>
              <a:t>3.5 </a:t>
            </a:r>
            <a:r>
              <a:rPr lang="ja-JP" altLang="en-US" dirty="0"/>
              <a:t>確率分布の畳み込み</a:t>
            </a:r>
            <a:endParaRPr kumimoji="1" lang="ja-JP" altLang="en-US" dirty="0"/>
          </a:p>
        </p:txBody>
      </p:sp>
      <p:pic>
        <p:nvPicPr>
          <p:cNvPr id="4" name="図 3">
            <a:extLst>
              <a:ext uri="{FF2B5EF4-FFF2-40B4-BE49-F238E27FC236}">
                <a16:creationId xmlns:a16="http://schemas.microsoft.com/office/drawing/2014/main" id="{3F699EF3-F3A9-4ABF-8E68-28DEA9013A8D}"/>
              </a:ext>
            </a:extLst>
          </p:cNvPr>
          <p:cNvPicPr>
            <a:picLocks noChangeAspect="1"/>
          </p:cNvPicPr>
          <p:nvPr/>
        </p:nvPicPr>
        <p:blipFill rotWithShape="1">
          <a:blip r:embed="rId2">
            <a:extLst>
              <a:ext uri="{28A0092B-C50C-407E-A947-70E740481C1C}">
                <a14:useLocalDpi xmlns:a14="http://schemas.microsoft.com/office/drawing/2010/main" val="0"/>
              </a:ext>
            </a:extLst>
          </a:blip>
          <a:srcRect l="4552" t="11229" r="9063" b="3849"/>
          <a:stretch/>
        </p:blipFill>
        <p:spPr>
          <a:xfrm>
            <a:off x="4122575" y="2483785"/>
            <a:ext cx="3423600" cy="2243723"/>
          </a:xfrm>
          <a:prstGeom prst="rect">
            <a:avLst/>
          </a:prstGeom>
        </p:spPr>
      </p:pic>
      <p:pic>
        <p:nvPicPr>
          <p:cNvPr id="5" name="図 4">
            <a:extLst>
              <a:ext uri="{FF2B5EF4-FFF2-40B4-BE49-F238E27FC236}">
                <a16:creationId xmlns:a16="http://schemas.microsoft.com/office/drawing/2014/main" id="{DE13C63A-FDDC-4E12-A168-8FD98BD2944C}"/>
              </a:ext>
            </a:extLst>
          </p:cNvPr>
          <p:cNvPicPr>
            <a:picLocks noChangeAspect="1"/>
          </p:cNvPicPr>
          <p:nvPr/>
        </p:nvPicPr>
        <p:blipFill rotWithShape="1">
          <a:blip r:embed="rId3">
            <a:extLst>
              <a:ext uri="{28A0092B-C50C-407E-A947-70E740481C1C}">
                <a14:useLocalDpi xmlns:a14="http://schemas.microsoft.com/office/drawing/2010/main" val="0"/>
              </a:ext>
            </a:extLst>
          </a:blip>
          <a:srcRect l="4861" t="10132" r="8478" b="4676"/>
          <a:stretch/>
        </p:blipFill>
        <p:spPr>
          <a:xfrm>
            <a:off x="159967" y="2395588"/>
            <a:ext cx="3423601" cy="2243723"/>
          </a:xfrm>
          <a:prstGeom prst="rect">
            <a:avLst/>
          </a:prstGeom>
        </p:spPr>
      </p:pic>
      <p:pic>
        <p:nvPicPr>
          <p:cNvPr id="6" name="図 5">
            <a:extLst>
              <a:ext uri="{FF2B5EF4-FFF2-40B4-BE49-F238E27FC236}">
                <a16:creationId xmlns:a16="http://schemas.microsoft.com/office/drawing/2014/main" id="{DF761004-284A-45BE-B655-017A44478FE0}"/>
              </a:ext>
            </a:extLst>
          </p:cNvPr>
          <p:cNvPicPr>
            <a:picLocks noChangeAspect="1"/>
          </p:cNvPicPr>
          <p:nvPr/>
        </p:nvPicPr>
        <p:blipFill rotWithShape="1">
          <a:blip r:embed="rId4">
            <a:extLst>
              <a:ext uri="{28A0092B-C50C-407E-A947-70E740481C1C}">
                <a14:useLocalDpi xmlns:a14="http://schemas.microsoft.com/office/drawing/2010/main" val="0"/>
              </a:ext>
            </a:extLst>
          </a:blip>
          <a:srcRect l="4163" t="11187" r="9149" b="3570"/>
          <a:stretch/>
        </p:blipFill>
        <p:spPr>
          <a:xfrm>
            <a:off x="8038279" y="2271755"/>
            <a:ext cx="3996839" cy="2620178"/>
          </a:xfrm>
          <a:prstGeom prst="rect">
            <a:avLst/>
          </a:prstGeom>
        </p:spPr>
      </p:pic>
      <p:sp>
        <p:nvSpPr>
          <p:cNvPr id="7" name="テキスト ボックス 6">
            <a:extLst>
              <a:ext uri="{FF2B5EF4-FFF2-40B4-BE49-F238E27FC236}">
                <a16:creationId xmlns:a16="http://schemas.microsoft.com/office/drawing/2014/main" id="{F034C389-BC52-4B4F-96F3-8B3B393F8310}"/>
              </a:ext>
            </a:extLst>
          </p:cNvPr>
          <p:cNvSpPr txBox="1"/>
          <p:nvPr/>
        </p:nvSpPr>
        <p:spPr>
          <a:xfrm>
            <a:off x="3564416" y="2917389"/>
            <a:ext cx="515155" cy="1107996"/>
          </a:xfrm>
          <a:prstGeom prst="rect">
            <a:avLst/>
          </a:prstGeom>
          <a:noFill/>
        </p:spPr>
        <p:txBody>
          <a:bodyPr wrap="square" rtlCol="0">
            <a:spAutoFit/>
          </a:bodyPr>
          <a:lstStyle/>
          <a:p>
            <a:pPr algn="ctr"/>
            <a:r>
              <a:rPr lang="en-US" altLang="ja-JP" sz="6600" dirty="0"/>
              <a:t>-</a:t>
            </a:r>
          </a:p>
        </p:txBody>
      </p:sp>
      <p:sp>
        <p:nvSpPr>
          <p:cNvPr id="8" name="テキスト ボックス 7">
            <a:extLst>
              <a:ext uri="{FF2B5EF4-FFF2-40B4-BE49-F238E27FC236}">
                <a16:creationId xmlns:a16="http://schemas.microsoft.com/office/drawing/2014/main" id="{DAFF1118-8A07-4EB2-8553-918ABF2A3CFF}"/>
              </a:ext>
            </a:extLst>
          </p:cNvPr>
          <p:cNvSpPr txBox="1"/>
          <p:nvPr/>
        </p:nvSpPr>
        <p:spPr>
          <a:xfrm>
            <a:off x="7570027" y="3117444"/>
            <a:ext cx="515155" cy="707886"/>
          </a:xfrm>
          <a:prstGeom prst="rect">
            <a:avLst/>
          </a:prstGeom>
          <a:noFill/>
        </p:spPr>
        <p:txBody>
          <a:bodyPr wrap="square" rtlCol="0">
            <a:spAutoFit/>
          </a:bodyPr>
          <a:lstStyle/>
          <a:p>
            <a:pPr algn="ctr"/>
            <a:r>
              <a:rPr lang="en-US" altLang="ja-JP" sz="4000" dirty="0"/>
              <a:t>=</a:t>
            </a:r>
          </a:p>
        </p:txBody>
      </p:sp>
      <p:sp>
        <p:nvSpPr>
          <p:cNvPr id="9" name="テキスト ボックス 8">
            <a:extLst>
              <a:ext uri="{FF2B5EF4-FFF2-40B4-BE49-F238E27FC236}">
                <a16:creationId xmlns:a16="http://schemas.microsoft.com/office/drawing/2014/main" id="{14109146-2BB0-463E-AD50-2ECF374C6092}"/>
              </a:ext>
            </a:extLst>
          </p:cNvPr>
          <p:cNvSpPr txBox="1"/>
          <p:nvPr/>
        </p:nvSpPr>
        <p:spPr>
          <a:xfrm>
            <a:off x="116816" y="2076305"/>
            <a:ext cx="3678666" cy="400110"/>
          </a:xfrm>
          <a:prstGeom prst="rect">
            <a:avLst/>
          </a:prstGeom>
          <a:noFill/>
        </p:spPr>
        <p:txBody>
          <a:bodyPr wrap="square" rtlCol="0">
            <a:spAutoFit/>
          </a:bodyPr>
          <a:lstStyle/>
          <a:p>
            <a:pPr algn="ctr"/>
            <a:r>
              <a:rPr kumimoji="1" lang="en-US" altLang="ja-JP" sz="2000" b="1" dirty="0"/>
              <a:t>Home</a:t>
            </a:r>
            <a:r>
              <a:rPr kumimoji="1" lang="ja-JP" altLang="en-US" sz="2000" b="1" dirty="0"/>
              <a:t>の得点数の確率分布</a:t>
            </a:r>
          </a:p>
        </p:txBody>
      </p:sp>
      <p:sp>
        <p:nvSpPr>
          <p:cNvPr id="10" name="テキスト ボックス 9">
            <a:extLst>
              <a:ext uri="{FF2B5EF4-FFF2-40B4-BE49-F238E27FC236}">
                <a16:creationId xmlns:a16="http://schemas.microsoft.com/office/drawing/2014/main" id="{D3E702D7-341A-42C0-BCD9-818FA7150338}"/>
              </a:ext>
            </a:extLst>
          </p:cNvPr>
          <p:cNvSpPr txBox="1"/>
          <p:nvPr/>
        </p:nvSpPr>
        <p:spPr>
          <a:xfrm>
            <a:off x="4122576" y="2107587"/>
            <a:ext cx="3423599" cy="400110"/>
          </a:xfrm>
          <a:prstGeom prst="rect">
            <a:avLst/>
          </a:prstGeom>
          <a:noFill/>
        </p:spPr>
        <p:txBody>
          <a:bodyPr wrap="square" rtlCol="0">
            <a:spAutoFit/>
          </a:bodyPr>
          <a:lstStyle/>
          <a:p>
            <a:pPr algn="ctr"/>
            <a:r>
              <a:rPr kumimoji="1" lang="en-US" altLang="ja-JP" sz="2000" b="1" dirty="0"/>
              <a:t>Away</a:t>
            </a:r>
            <a:r>
              <a:rPr kumimoji="1" lang="ja-JP" altLang="en-US" sz="2000" b="1" dirty="0"/>
              <a:t>の得点数の確率分布</a:t>
            </a:r>
          </a:p>
        </p:txBody>
      </p:sp>
      <p:sp>
        <p:nvSpPr>
          <p:cNvPr id="11" name="テキスト ボックス 10">
            <a:extLst>
              <a:ext uri="{FF2B5EF4-FFF2-40B4-BE49-F238E27FC236}">
                <a16:creationId xmlns:a16="http://schemas.microsoft.com/office/drawing/2014/main" id="{0C60F75D-E58D-407F-8AE8-80809208886A}"/>
              </a:ext>
            </a:extLst>
          </p:cNvPr>
          <p:cNvSpPr txBox="1"/>
          <p:nvPr/>
        </p:nvSpPr>
        <p:spPr>
          <a:xfrm>
            <a:off x="8689084" y="1948680"/>
            <a:ext cx="2838281" cy="400110"/>
          </a:xfrm>
          <a:prstGeom prst="rect">
            <a:avLst/>
          </a:prstGeom>
          <a:noFill/>
        </p:spPr>
        <p:txBody>
          <a:bodyPr wrap="square" rtlCol="0">
            <a:spAutoFit/>
          </a:bodyPr>
          <a:lstStyle/>
          <a:p>
            <a:pPr algn="ctr"/>
            <a:r>
              <a:rPr lang="ja-JP" altLang="en-US" sz="2000" b="1" dirty="0"/>
              <a:t>得失点差の確率分布</a:t>
            </a:r>
            <a:endParaRPr kumimoji="1" lang="ja-JP" altLang="en-US" sz="20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819272-6543-46A8-A60B-88A840AF61D1}"/>
                  </a:ext>
                </a:extLst>
              </p:cNvPr>
              <p:cNvSpPr txBox="1"/>
              <p:nvPr/>
            </p:nvSpPr>
            <p:spPr>
              <a:xfrm>
                <a:off x="2380769" y="5499054"/>
                <a:ext cx="734566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𝑃𝑜</m:t>
                      </m:r>
                      <m:r>
                        <a:rPr kumimoji="1" lang="en-US" altLang="ja-JP" sz="4800" b="0" i="1" smtClean="0">
                          <a:latin typeface="Cambria Math" panose="02040503050406030204" pitchFamily="18" charset="0"/>
                        </a:rPr>
                        <m:t>(</m:t>
                      </m:r>
                      <m:r>
                        <a:rPr lang="ja-JP" altLang="en-US" sz="4800" i="1">
                          <a:latin typeface="Cambria Math" panose="02040503050406030204" pitchFamily="18" charset="0"/>
                        </a:rPr>
                        <m:t>𝜆</m:t>
                      </m:r>
                      <m:r>
                        <a:rPr kumimoji="1" lang="en-US" altLang="ja-JP" sz="4800" b="0" i="1" smtClean="0">
                          <a:latin typeface="Cambria Math" panose="02040503050406030204" pitchFamily="18" charset="0"/>
                        </a:rPr>
                        <m:t>)</m:t>
                      </m:r>
                      <m:r>
                        <a:rPr kumimoji="1" lang="en-US" altLang="ja-JP" sz="4800" b="0" i="1" smtClean="0">
                          <a:solidFill>
                            <a:schemeClr val="tx2"/>
                          </a:solidFill>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d>
                        <m:dPr>
                          <m:ctrlPr>
                            <a:rPr kumimoji="1" lang="en-US" altLang="ja-JP" sz="4800" b="0" i="1" smtClean="0">
                              <a:latin typeface="Cambria Math" panose="02040503050406030204" pitchFamily="18" charset="0"/>
                              <a:ea typeface="Cambria Math" panose="02040503050406030204" pitchFamily="18" charset="0"/>
                            </a:rPr>
                          </m:ctrlPr>
                        </m:dPr>
                        <m:e>
                          <m:r>
                            <a:rPr kumimoji="1" lang="ja-JP" altLang="en-US" sz="4800" b="0" i="1" smtClean="0">
                              <a:latin typeface="Cambria Math" panose="02040503050406030204" pitchFamily="18" charset="0"/>
                              <a:ea typeface="Cambria Math" panose="02040503050406030204" pitchFamily="18" charset="0"/>
                            </a:rPr>
                            <m:t>𝜇</m:t>
                          </m:r>
                        </m:e>
                      </m:d>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smtClean="0">
                          <a:latin typeface="Cambria Math" panose="02040503050406030204" pitchFamily="18" charset="0"/>
                          <a:ea typeface="Cambria Math" panose="02040503050406030204" pitchFamily="18" charset="0"/>
                        </a:rPr>
                        <m:t>𝑃𝑜</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𝜆</m:t>
                      </m:r>
                      <m:r>
                        <a:rPr kumimoji="1" lang="en-US" altLang="ja-JP" sz="4800" b="0" i="1" smtClean="0">
                          <a:latin typeface="Cambria Math" panose="02040503050406030204" pitchFamily="18" charset="0"/>
                          <a:ea typeface="Cambria Math" panose="02040503050406030204" pitchFamily="18" charset="0"/>
                        </a:rPr>
                        <m:t>+</m:t>
                      </m:r>
                      <m:r>
                        <a:rPr kumimoji="1" lang="ja-JP" altLang="en-US" sz="4800" b="0" i="1" smtClean="0">
                          <a:latin typeface="Cambria Math" panose="02040503050406030204" pitchFamily="18" charset="0"/>
                          <a:ea typeface="Cambria Math" panose="02040503050406030204" pitchFamily="18" charset="0"/>
                        </a:rPr>
                        <m:t>𝜇</m:t>
                      </m:r>
                      <m:r>
                        <a:rPr kumimoji="1" lang="en-US" altLang="ja-JP" sz="4800" b="0" i="1" smtClean="0">
                          <a:latin typeface="Cambria Math" panose="02040503050406030204" pitchFamily="18" charset="0"/>
                          <a:ea typeface="Cambria Math" panose="02040503050406030204" pitchFamily="18" charset="0"/>
                        </a:rPr>
                        <m:t>)</m:t>
                      </m:r>
                    </m:oMath>
                  </m:oMathPara>
                </a14:m>
                <a:endParaRPr kumimoji="1" lang="ja-JP" altLang="en-US" sz="4800" dirty="0"/>
              </a:p>
            </p:txBody>
          </p:sp>
        </mc:Choice>
        <mc:Fallback xmlns="">
          <p:sp>
            <p:nvSpPr>
              <p:cNvPr id="12" name="テキスト ボックス 11">
                <a:extLst>
                  <a:ext uri="{FF2B5EF4-FFF2-40B4-BE49-F238E27FC236}">
                    <a16:creationId xmlns:a16="http://schemas.microsoft.com/office/drawing/2014/main" id="{A7819272-6543-46A8-A60B-88A840AF61D1}"/>
                  </a:ext>
                </a:extLst>
              </p:cNvPr>
              <p:cNvSpPr txBox="1">
                <a:spLocks noRot="1" noChangeAspect="1" noMove="1" noResize="1" noEditPoints="1" noAdjustHandles="1" noChangeArrowheads="1" noChangeShapeType="1" noTextEdit="1"/>
              </p:cNvSpPr>
              <p:nvPr/>
            </p:nvSpPr>
            <p:spPr>
              <a:xfrm>
                <a:off x="2380769" y="5499054"/>
                <a:ext cx="7345665" cy="73866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05170F6-EB54-4F10-A3A9-A260E55207DF}"/>
                  </a:ext>
                </a:extLst>
              </p:cNvPr>
              <p:cNvSpPr/>
              <p:nvPr/>
            </p:nvSpPr>
            <p:spPr>
              <a:xfrm>
                <a:off x="542453" y="5067062"/>
                <a:ext cx="4958152" cy="523220"/>
              </a:xfrm>
              <a:prstGeom prst="rect">
                <a:avLst/>
              </a:prstGeom>
            </p:spPr>
            <p:txBody>
              <a:bodyPr wrap="none">
                <a:spAutoFit/>
              </a:bodyPr>
              <a:lstStyle/>
              <a:p>
                <a14:m>
                  <m:oMath xmlns:m="http://schemas.openxmlformats.org/officeDocument/2006/math">
                    <m:r>
                      <a:rPr lang="ja-JP" altLang="en-US" sz="2800" i="1">
                        <a:latin typeface="Cambria Math" panose="02040503050406030204" pitchFamily="18" charset="0"/>
                      </a:rPr>
                      <m:t>𝜆</m:t>
                    </m:r>
                  </m:oMath>
                </a14:m>
                <a:r>
                  <a:rPr lang="en-US" altLang="ja-JP" sz="2800" dirty="0"/>
                  <a:t> : Home</a:t>
                </a:r>
                <a:r>
                  <a:rPr lang="ja-JP" altLang="en-US" sz="2800" dirty="0"/>
                  <a:t>側の得点数の期待値</a:t>
                </a:r>
              </a:p>
            </p:txBody>
          </p:sp>
        </mc:Choice>
        <mc:Fallback xmlns="">
          <p:sp>
            <p:nvSpPr>
              <p:cNvPr id="14" name="正方形/長方形 13">
                <a:extLst>
                  <a:ext uri="{FF2B5EF4-FFF2-40B4-BE49-F238E27FC236}">
                    <a16:creationId xmlns:a16="http://schemas.microsoft.com/office/drawing/2014/main" id="{805170F6-EB54-4F10-A3A9-A260E55207DF}"/>
                  </a:ext>
                </a:extLst>
              </p:cNvPr>
              <p:cNvSpPr>
                <a:spLocks noRot="1" noChangeAspect="1" noMove="1" noResize="1" noEditPoints="1" noAdjustHandles="1" noChangeArrowheads="1" noChangeShapeType="1" noTextEdit="1"/>
              </p:cNvSpPr>
              <p:nvPr/>
            </p:nvSpPr>
            <p:spPr>
              <a:xfrm>
                <a:off x="542453" y="5067062"/>
                <a:ext cx="4958152" cy="523220"/>
              </a:xfrm>
              <a:prstGeom prst="rect">
                <a:avLst/>
              </a:prstGeom>
              <a:blipFill>
                <a:blip r:embed="rId6"/>
                <a:stretch>
                  <a:fillRect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F15FD1A-3EA3-44D2-82FC-34245114E471}"/>
                  </a:ext>
                </a:extLst>
              </p:cNvPr>
              <p:cNvSpPr/>
              <p:nvPr/>
            </p:nvSpPr>
            <p:spPr>
              <a:xfrm>
                <a:off x="5733589" y="5005510"/>
                <a:ext cx="4923143" cy="523220"/>
              </a:xfrm>
              <a:prstGeom prst="rect">
                <a:avLst/>
              </a:prstGeom>
            </p:spPr>
            <p:txBody>
              <a:bodyPr wrap="none">
                <a:spAutoFit/>
              </a:bodyPr>
              <a:lstStyle/>
              <a:p>
                <a14:m>
                  <m:oMath xmlns:m="http://schemas.openxmlformats.org/officeDocument/2006/math">
                    <m:r>
                      <a:rPr lang="ja-JP" altLang="en-US" sz="2800" i="1" smtClean="0">
                        <a:latin typeface="Cambria Math" panose="02040503050406030204" pitchFamily="18" charset="0"/>
                      </a:rPr>
                      <m:t>𝜇</m:t>
                    </m:r>
                  </m:oMath>
                </a14:m>
                <a:r>
                  <a:rPr lang="en-US" altLang="ja-JP" sz="2800" dirty="0"/>
                  <a:t> : Away</a:t>
                </a:r>
                <a:r>
                  <a:rPr lang="ja-JP" altLang="en-US" sz="2800" dirty="0"/>
                  <a:t>側の得点数の期待値</a:t>
                </a:r>
              </a:p>
            </p:txBody>
          </p:sp>
        </mc:Choice>
        <mc:Fallback xmlns="">
          <p:sp>
            <p:nvSpPr>
              <p:cNvPr id="15" name="正方形/長方形 14">
                <a:extLst>
                  <a:ext uri="{FF2B5EF4-FFF2-40B4-BE49-F238E27FC236}">
                    <a16:creationId xmlns:a16="http://schemas.microsoft.com/office/drawing/2014/main" id="{0F15FD1A-3EA3-44D2-82FC-34245114E471}"/>
                  </a:ext>
                </a:extLst>
              </p:cNvPr>
              <p:cNvSpPr>
                <a:spLocks noRot="1" noChangeAspect="1" noMove="1" noResize="1" noEditPoints="1" noAdjustHandles="1" noChangeArrowheads="1" noChangeShapeType="1" noTextEdit="1"/>
              </p:cNvSpPr>
              <p:nvPr/>
            </p:nvSpPr>
            <p:spPr>
              <a:xfrm>
                <a:off x="5733589" y="5005510"/>
                <a:ext cx="4923143" cy="523220"/>
              </a:xfrm>
              <a:prstGeom prst="rect">
                <a:avLst/>
              </a:prstGeom>
              <a:blipFill>
                <a:blip r:embed="rId7"/>
                <a:stretch>
                  <a:fillRect t="-10465" b="-3255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91ADD7FF-5FD1-42CD-9B28-0C51809F72D3}"/>
              </a:ext>
            </a:extLst>
          </p:cNvPr>
          <p:cNvSpPr txBox="1"/>
          <p:nvPr/>
        </p:nvSpPr>
        <p:spPr>
          <a:xfrm>
            <a:off x="0" y="1376096"/>
            <a:ext cx="4629246" cy="523221"/>
          </a:xfrm>
          <a:prstGeom prst="rect">
            <a:avLst/>
          </a:prstGeom>
          <a:noFill/>
        </p:spPr>
        <p:txBody>
          <a:bodyPr wrap="square" rtlCol="0">
            <a:spAutoFit/>
          </a:bodyPr>
          <a:lstStyle/>
          <a:p>
            <a:pPr algn="ctr"/>
            <a:r>
              <a:rPr kumimoji="1" lang="ja-JP" altLang="en-US" sz="2800" b="1" dirty="0"/>
              <a:t>例：ポアソン分布の引き算</a:t>
            </a:r>
          </a:p>
        </p:txBody>
      </p:sp>
    </p:spTree>
    <p:extLst>
      <p:ext uri="{BB962C8B-B14F-4D97-AF65-F5344CB8AC3E}">
        <p14:creationId xmlns:p14="http://schemas.microsoft.com/office/powerpoint/2010/main" val="2972042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lang="en-US" altLang="ja-JP" dirty="0"/>
              </a:p>
              <a:p>
                <a:pPr marL="0" indent="0">
                  <a:buNone/>
                </a:pPr>
                <a14:m>
                  <m:oMath xmlns:m="http://schemas.openxmlformats.org/officeDocument/2006/math">
                    <m:r>
                      <a:rPr lang="en-US" altLang="ja-JP" i="1" dirty="0">
                        <a:latin typeface="Cambria Math" panose="02040503050406030204" pitchFamily="18" charset="0"/>
                      </a:rPr>
                      <m:t>𝐹</m:t>
                    </m:r>
                  </m:oMath>
                </a14:m>
                <a:r>
                  <a:rPr lang="ja-JP" altLang="en-US"/>
                  <a:t>分布</a:t>
                </a:r>
              </a:p>
            </p:txBody>
          </p:sp>
        </mc:Choice>
        <mc:Fallback xmlns="">
          <p:sp>
            <p:nvSpPr>
              <p:cNvPr id="3" name="コンテンツ プレースホルダー 2">
                <a:extLst>
                  <a:ext uri="{FF2B5EF4-FFF2-40B4-BE49-F238E27FC236}">
                    <a16:creationId xmlns:a16="http://schemas.microsoft.com/office/drawing/2014/main" id="{436A163E-E681-E64C-B4FF-310A1A60C0FD}"/>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2683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444B441F-A737-43C5-B918-73D81FA4D17E}"/>
              </a:ext>
            </a:extLst>
          </p:cNvPr>
          <p:cNvSpPr/>
          <p:nvPr/>
        </p:nvSpPr>
        <p:spPr>
          <a:xfrm>
            <a:off x="5401959" y="5542019"/>
            <a:ext cx="2131817" cy="75994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dirty="0"/>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254363" y="2207573"/>
                <a:ext cx="7867282" cy="461665"/>
              </a:xfrm>
              <a:prstGeom prst="rect">
                <a:avLst/>
              </a:prstGeom>
              <a:noFill/>
            </p:spPr>
            <p:txBody>
              <a:bodyPr wrap="none" rtlCol="0">
                <a:spAutoFit/>
              </a:bodyPr>
              <a:lstStyle/>
              <a:p>
                <a:r>
                  <a:rPr kumimoji="1" lang="ja-JP" altLang="en-US" sz="2400" dirty="0">
                    <a:solidFill>
                      <a:schemeClr val="accent1">
                        <a:lumMod val="75000"/>
                      </a:schemeClr>
                    </a:solidFill>
                  </a:rPr>
                  <a:t>標準正規分布</a:t>
                </a:r>
                <a14:m>
                  <m:oMath xmlns:m="http://schemas.openxmlformats.org/officeDocument/2006/math">
                    <m:r>
                      <m:rPr>
                        <m:sty m:val="p"/>
                      </m:rPr>
                      <a:rPr lang="en-US" altLang="ja-JP" sz="2400">
                        <a:solidFill>
                          <a:schemeClr val="accent1">
                            <a:lumMod val="75000"/>
                          </a:schemeClr>
                        </a:solidFill>
                        <a:latin typeface="Cambria Math" panose="02040503050406030204" pitchFamily="18" charset="0"/>
                      </a:rPr>
                      <m:t>N</m:t>
                    </m:r>
                    <m:r>
                      <a:rPr lang="en-US" altLang="ja-JP" sz="2400" i="1">
                        <a:solidFill>
                          <a:schemeClr val="accent1">
                            <a:lumMod val="75000"/>
                          </a:schemeClr>
                        </a:solidFill>
                        <a:latin typeface="Cambria Math" panose="02040503050406030204" pitchFamily="18" charset="0"/>
                      </a:rPr>
                      <m:t>(0,1)</m:t>
                    </m:r>
                  </m:oMath>
                </a14:m>
                <a:r>
                  <a:rPr kumimoji="1" lang="ja-JP" altLang="en-US" sz="2400" dirty="0">
                    <a:solidFill>
                      <a:schemeClr val="accent1">
                        <a:lumMod val="75000"/>
                      </a:schemeClr>
                    </a:solidFill>
                  </a:rPr>
                  <a:t>に従う独立な確率変数</a:t>
                </a:r>
                <a:r>
                  <a:rPr kumimoji="1" lang="en-US" altLang="ja-JP" sz="2400" dirty="0">
                    <a:solidFill>
                      <a:schemeClr val="accent1">
                        <a:lumMod val="75000"/>
                      </a:schemeClr>
                    </a:solidFill>
                  </a:rPr>
                  <a:t> : </a:t>
                </a:r>
                <a14:m>
                  <m:oMath xmlns:m="http://schemas.openxmlformats.org/officeDocument/2006/math">
                    <m:sSub>
                      <m:sSubPr>
                        <m:ctrlPr>
                          <a:rPr kumimoji="1" lang="en-US" altLang="ja-JP" sz="2400" i="1" smtClean="0">
                            <a:solidFill>
                              <a:schemeClr val="accent1">
                                <a:lumMod val="75000"/>
                              </a:schemeClr>
                            </a:solidFill>
                            <a:latin typeface="Cambria Math" panose="02040503050406030204" pitchFamily="18" charset="0"/>
                          </a:rPr>
                        </m:ctrlPr>
                      </m:sSubPr>
                      <m:e>
                        <m:r>
                          <a:rPr kumimoji="1" lang="en-US" altLang="ja-JP" sz="2400" b="0" i="1" smtClean="0">
                            <a:solidFill>
                              <a:schemeClr val="accent1">
                                <a:lumMod val="75000"/>
                              </a:schemeClr>
                            </a:solidFill>
                            <a:latin typeface="Cambria Math" panose="02040503050406030204" pitchFamily="18" charset="0"/>
                          </a:rPr>
                          <m:t>𝑍</m:t>
                        </m:r>
                      </m:e>
                      <m:sub>
                        <m:r>
                          <a:rPr kumimoji="1" lang="en-US" altLang="ja-JP" sz="2400" b="0" i="1" smtClean="0">
                            <a:solidFill>
                              <a:schemeClr val="accent1">
                                <a:lumMod val="75000"/>
                              </a:schemeClr>
                            </a:solidFill>
                            <a:latin typeface="Cambria Math" panose="02040503050406030204" pitchFamily="18" charset="0"/>
                          </a:rPr>
                          <m:t>1</m:t>
                        </m:r>
                      </m:sub>
                    </m:sSub>
                    <m:r>
                      <a:rPr kumimoji="1"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2</m:t>
                        </m:r>
                      </m:sub>
                    </m:sSub>
                  </m:oMath>
                </a14:m>
                <a:r>
                  <a:rPr kumimoji="1" lang="en-US" altLang="ja-JP" sz="2400" dirty="0">
                    <a:solidFill>
                      <a:schemeClr val="accent1">
                        <a:lumMod val="75000"/>
                      </a:schemeClr>
                    </a:solidFill>
                  </a:rPr>
                  <a:t>,</a:t>
                </a:r>
                <a:r>
                  <a:rPr lang="en-US" altLang="ja-JP" sz="2400" dirty="0">
                    <a:solidFill>
                      <a:schemeClr val="accent1">
                        <a:lumMod val="75000"/>
                      </a:schemeClr>
                    </a:solidFill>
                  </a:rPr>
                  <a:t> …,</a:t>
                </a:r>
                <a14:m>
                  <m:oMath xmlns:m="http://schemas.openxmlformats.org/officeDocument/2006/math">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𝑍</m:t>
                        </m:r>
                      </m:e>
                      <m:sub>
                        <m:r>
                          <a:rPr lang="en-US" altLang="ja-JP" sz="2400" b="0" i="1" smtClean="0">
                            <a:solidFill>
                              <a:schemeClr val="accent1">
                                <a:lumMod val="75000"/>
                              </a:schemeClr>
                            </a:solidFill>
                            <a:latin typeface="Cambria Math" panose="02040503050406030204" pitchFamily="18" charset="0"/>
                          </a:rPr>
                          <m:t>𝑘</m:t>
                        </m:r>
                      </m:sub>
                    </m:sSub>
                  </m:oMath>
                </a14:m>
                <a:endParaRPr kumimoji="1" lang="ja-JP" altLang="en-US" sz="2400" dirty="0">
                  <a:solidFill>
                    <a:schemeClr val="accent1">
                      <a:lumMod val="75000"/>
                    </a:schemeClr>
                  </a:solidFill>
                </a:endParaRPr>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254363" y="2207573"/>
                <a:ext cx="7867282" cy="461665"/>
              </a:xfrm>
              <a:prstGeom prst="rect">
                <a:avLst/>
              </a:prstGeom>
              <a:blipFill>
                <a:blip r:embed="rId3"/>
                <a:stretch>
                  <a:fillRect l="-1129"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155751" y="2654619"/>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155751" y="2654619"/>
                <a:ext cx="4597284" cy="476284"/>
              </a:xfrm>
              <a:prstGeom prst="rect">
                <a:avLst/>
              </a:prstGeom>
              <a:blipFill>
                <a:blip r:embed="rId4"/>
                <a:stretch>
                  <a:fillRect l="-2122" t="-6329" b="-278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819163" y="2669238"/>
                <a:ext cx="3468514" cy="461665"/>
              </a:xfrm>
              <a:prstGeom prst="rect">
                <a:avLst/>
              </a:prstGeom>
              <a:noFill/>
            </p:spPr>
            <p:txBody>
              <a:bodyPr wrap="none" rtlCol="0">
                <a:spAutoFit/>
              </a:bodyPr>
              <a:lstStyle/>
              <a:p>
                <a:r>
                  <a:rPr kumimoji="1" lang="ja-JP" altLang="en-US" sz="2400" dirty="0">
                    <a:solidFill>
                      <a:schemeClr val="accent1">
                        <a:lumMod val="75000"/>
                      </a:schemeClr>
                    </a:solidFill>
                  </a:rPr>
                  <a:t>自由度</a:t>
                </a:r>
                <a14:m>
                  <m:oMath xmlns:m="http://schemas.openxmlformats.org/officeDocument/2006/math">
                    <m:r>
                      <a:rPr kumimoji="1" lang="en-US" altLang="ja-JP" sz="2400" b="0" i="1" smtClean="0">
                        <a:solidFill>
                          <a:schemeClr val="accent1">
                            <a:lumMod val="75000"/>
                          </a:schemeClr>
                        </a:solidFill>
                        <a:latin typeface="Cambria Math" panose="02040503050406030204" pitchFamily="18" charset="0"/>
                      </a:rPr>
                      <m:t>𝑘</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819163" y="2669238"/>
                <a:ext cx="3468514" cy="461665"/>
              </a:xfrm>
              <a:prstGeom prst="rect">
                <a:avLst/>
              </a:prstGeom>
              <a:blipFill>
                <a:blip r:embed="rId5"/>
                <a:stretch>
                  <a:fillRect l="-2812" t="-9211" r="-1582" b="-30263"/>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949549" y="2730337"/>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254363" y="1718391"/>
            <a:ext cx="3416320" cy="523220"/>
          </a:xfrm>
          <a:prstGeom prst="rect">
            <a:avLst/>
          </a:prstGeom>
          <a:noFill/>
        </p:spPr>
        <p:txBody>
          <a:bodyPr wrap="none" rtlCol="0">
            <a:spAutoFit/>
          </a:bodyPr>
          <a:lstStyle/>
          <a:p>
            <a:r>
              <a:rPr kumimoji="1" lang="ja-JP" altLang="en-US" sz="2800" b="1"/>
              <a:t>標本分散の標本分布</a:t>
            </a:r>
          </a:p>
        </p:txBody>
      </p:sp>
      <p:sp>
        <p:nvSpPr>
          <p:cNvPr id="4" name="正方形/長方形 3">
            <a:extLst>
              <a:ext uri="{FF2B5EF4-FFF2-40B4-BE49-F238E27FC236}">
                <a16:creationId xmlns:a16="http://schemas.microsoft.com/office/drawing/2014/main" id="{E6114776-3AE1-40EE-BC5A-A8EB3D007A8C}"/>
              </a:ext>
            </a:extLst>
          </p:cNvPr>
          <p:cNvSpPr/>
          <p:nvPr/>
        </p:nvSpPr>
        <p:spPr>
          <a:xfrm>
            <a:off x="5861083" y="3153983"/>
            <a:ext cx="5309032" cy="369332"/>
          </a:xfrm>
          <a:prstGeom prst="rect">
            <a:avLst/>
          </a:prstGeom>
        </p:spPr>
        <p:txBody>
          <a:bodyPr wrap="square">
            <a:spAutoFit/>
          </a:bodyPr>
          <a:lstStyle/>
          <a:p>
            <a:r>
              <a:rPr lang="ja-JP" altLang="en-US" dirty="0">
                <a:solidFill>
                  <a:schemeClr val="accent1">
                    <a:lumMod val="75000"/>
                  </a:schemeClr>
                </a:solidFill>
              </a:rPr>
              <a:t>独立な標準正規確率変数の二乗をいくつ加えたか</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7ED38A5F-8BA9-4A04-AECE-A29220D622A7}"/>
                  </a:ext>
                </a:extLst>
              </p:cNvPr>
              <p:cNvSpPr/>
              <p:nvPr/>
            </p:nvSpPr>
            <p:spPr>
              <a:xfrm>
                <a:off x="0" y="4001028"/>
                <a:ext cx="9589228" cy="470000"/>
              </a:xfrm>
              <a:prstGeom prst="rect">
                <a:avLst/>
              </a:prstGeom>
            </p:spPr>
            <p:txBody>
              <a:bodyPr wrap="none">
                <a:spAutoFit/>
              </a:bodyPr>
              <a:lstStyle/>
              <a:p>
                <a:r>
                  <a:rPr lang="ja-JP" altLang="en-US" sz="2400" b="1" dirty="0">
                    <a:solidFill>
                      <a:schemeClr val="accent1">
                        <a:lumMod val="75000"/>
                      </a:schemeClr>
                    </a:solidFill>
                  </a:rPr>
                  <a:t>・正規母集団からの標本</a:t>
                </a:r>
                <a14:m>
                  <m:oMath xmlns:m="http://schemas.openxmlformats.org/officeDocument/2006/math">
                    <m:sSub>
                      <m:sSubPr>
                        <m:ctrlPr>
                          <a:rPr lang="en-US" altLang="ja-JP" sz="2400" b="1" i="1" smtClean="0">
                            <a:solidFill>
                              <a:schemeClr val="accent1">
                                <a:lumMod val="75000"/>
                              </a:schemeClr>
                            </a:solidFill>
                            <a:latin typeface="Cambria Math" panose="02040503050406030204" pitchFamily="18" charset="0"/>
                          </a:rPr>
                        </m:ctrlPr>
                      </m:sSubPr>
                      <m:e>
                        <m:r>
                          <a:rPr lang="en-US" altLang="ja-JP" sz="2400" b="1" i="1" smtClean="0">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𝟏</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𝟐</m:t>
                        </m:r>
                      </m:sub>
                    </m:sSub>
                    <m:r>
                      <a:rPr lang="en-US" altLang="ja-JP" sz="2400" b="1" i="1" smtClean="0">
                        <a:solidFill>
                          <a:schemeClr val="accent1">
                            <a:lumMod val="75000"/>
                          </a:schemeClr>
                        </a:solidFill>
                        <a:latin typeface="Cambria Math" panose="02040503050406030204" pitchFamily="18" charset="0"/>
                      </a:rPr>
                      <m:t>,…,</m:t>
                    </m:r>
                    <m:sSub>
                      <m:sSubPr>
                        <m:ctrlPr>
                          <a:rPr lang="en-US" altLang="ja-JP" sz="2400" b="1" i="1">
                            <a:solidFill>
                              <a:schemeClr val="accent1">
                                <a:lumMod val="75000"/>
                              </a:schemeClr>
                            </a:solidFill>
                            <a:latin typeface="Cambria Math" panose="02040503050406030204" pitchFamily="18" charset="0"/>
                          </a:rPr>
                        </m:ctrlPr>
                      </m:sSubPr>
                      <m:e>
                        <m:r>
                          <a:rPr lang="en-US" altLang="ja-JP" sz="2400" b="1" i="1">
                            <a:solidFill>
                              <a:schemeClr val="accent1">
                                <a:lumMod val="75000"/>
                              </a:schemeClr>
                            </a:solidFill>
                            <a:latin typeface="Cambria Math" panose="02040503050406030204" pitchFamily="18" charset="0"/>
                          </a:rPr>
                          <m:t>𝑿</m:t>
                        </m:r>
                      </m:e>
                      <m:sub>
                        <m:r>
                          <a:rPr lang="en-US" altLang="ja-JP" sz="2400" b="1" i="1" smtClean="0">
                            <a:solidFill>
                              <a:schemeClr val="accent1">
                                <a:lumMod val="75000"/>
                              </a:schemeClr>
                            </a:solidFill>
                            <a:latin typeface="Cambria Math" panose="02040503050406030204" pitchFamily="18" charset="0"/>
                          </a:rPr>
                          <m:t>𝒏</m:t>
                        </m:r>
                      </m:sub>
                    </m:sSub>
                  </m:oMath>
                </a14:m>
                <a:r>
                  <a:rPr lang="ja-JP" altLang="en-US" sz="2400" b="1" dirty="0">
                    <a:solidFill>
                      <a:schemeClr val="accent1">
                        <a:lumMod val="75000"/>
                      </a:schemeClr>
                    </a:solidFill>
                  </a:rPr>
                  <a:t>に基づく標本分散</a:t>
                </a:r>
                <a14:m>
                  <m:oMath xmlns:m="http://schemas.openxmlformats.org/officeDocument/2006/math">
                    <m:sSup>
                      <m:sSupPr>
                        <m:ctrlPr>
                          <a:rPr lang="en-US" altLang="ja-JP" sz="2400" b="1" i="1" smtClean="0">
                            <a:solidFill>
                              <a:schemeClr val="accent1">
                                <a:lumMod val="75000"/>
                              </a:schemeClr>
                            </a:solidFill>
                            <a:latin typeface="Cambria Math" panose="02040503050406030204" pitchFamily="18" charset="0"/>
                          </a:rPr>
                        </m:ctrlPr>
                      </m:sSupPr>
                      <m:e>
                        <m:r>
                          <a:rPr lang="en-US" altLang="ja-JP" sz="2400" b="1" i="1" smtClean="0">
                            <a:solidFill>
                              <a:schemeClr val="accent1">
                                <a:lumMod val="75000"/>
                              </a:schemeClr>
                            </a:solidFill>
                            <a:latin typeface="Cambria Math" panose="02040503050406030204" pitchFamily="18" charset="0"/>
                          </a:rPr>
                          <m:t>𝒔</m:t>
                        </m:r>
                      </m:e>
                      <m:sup>
                        <m:r>
                          <a:rPr lang="en-US" altLang="ja-JP" sz="2400" b="1" i="1" smtClean="0">
                            <a:solidFill>
                              <a:schemeClr val="accent1">
                                <a:lumMod val="75000"/>
                              </a:schemeClr>
                            </a:solidFill>
                            <a:latin typeface="Cambria Math" panose="02040503050406030204" pitchFamily="18" charset="0"/>
                          </a:rPr>
                          <m:t>𝟐</m:t>
                        </m:r>
                      </m:sup>
                    </m:sSup>
                  </m:oMath>
                </a14:m>
                <a:r>
                  <a:rPr lang="ja-JP" altLang="en-US" sz="2400" b="1" dirty="0">
                    <a:solidFill>
                      <a:schemeClr val="accent1">
                        <a:lumMod val="75000"/>
                      </a:schemeClr>
                    </a:solidFill>
                  </a:rPr>
                  <a:t>の標本分布</a:t>
                </a:r>
              </a:p>
            </p:txBody>
          </p:sp>
        </mc:Choice>
        <mc:Fallback xmlns="">
          <p:sp>
            <p:nvSpPr>
              <p:cNvPr id="8" name="正方形/長方形 7">
                <a:extLst>
                  <a:ext uri="{FF2B5EF4-FFF2-40B4-BE49-F238E27FC236}">
                    <a16:creationId xmlns:a16="http://schemas.microsoft.com/office/drawing/2014/main" id="{7ED38A5F-8BA9-4A04-AECE-A29220D622A7}"/>
                  </a:ext>
                </a:extLst>
              </p:cNvPr>
              <p:cNvSpPr>
                <a:spLocks noRot="1" noChangeAspect="1" noMove="1" noResize="1" noEditPoints="1" noAdjustHandles="1" noChangeArrowheads="1" noChangeShapeType="1" noTextEdit="1"/>
              </p:cNvSpPr>
              <p:nvPr/>
            </p:nvSpPr>
            <p:spPr>
              <a:xfrm>
                <a:off x="0" y="4001028"/>
                <a:ext cx="9589228" cy="470000"/>
              </a:xfrm>
              <a:prstGeom prst="rect">
                <a:avLst/>
              </a:prstGeom>
              <a:blipFill>
                <a:blip r:embed="rId6"/>
                <a:stretch>
                  <a:fillRect l="-927"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A617476-BC92-4AD7-AEBB-E5EB194045D3}"/>
                  </a:ext>
                </a:extLst>
              </p:cNvPr>
              <p:cNvSpPr/>
              <p:nvPr/>
            </p:nvSpPr>
            <p:spPr>
              <a:xfrm>
                <a:off x="322504" y="4631550"/>
                <a:ext cx="563667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den>
                      </m:f>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b="0" i="1" smtClean="0">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𝑛</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BA617476-BC92-4AD7-AEBB-E5EB194045D3}"/>
                  </a:ext>
                </a:extLst>
              </p:cNvPr>
              <p:cNvSpPr>
                <a:spLocks noRot="1" noChangeAspect="1" noMove="1" noResize="1" noEditPoints="1" noAdjustHandles="1" noChangeArrowheads="1" noChangeShapeType="1" noTextEdit="1"/>
              </p:cNvSpPr>
              <p:nvPr/>
            </p:nvSpPr>
            <p:spPr>
              <a:xfrm>
                <a:off x="322504" y="4631550"/>
                <a:ext cx="5636671" cy="78624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2AB6424-F664-4A0F-B14A-B02F655B947E}"/>
                  </a:ext>
                </a:extLst>
              </p:cNvPr>
              <p:cNvSpPr/>
              <p:nvPr/>
            </p:nvSpPr>
            <p:spPr>
              <a:xfrm>
                <a:off x="6791341" y="4531041"/>
                <a:ext cx="2349105"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i="1">
                          <a:latin typeface="Cambria Math" panose="02040503050406030204" pitchFamily="18" charset="0"/>
                          <a:ea typeface="Cambria Math" panose="02040503050406030204" pitchFamily="18" charset="0"/>
                        </a:rPr>
                        <m:t>≡</m:t>
                      </m:r>
                      <m:r>
                        <a:rPr lang="en-US" altLang="ja-JP" sz="2400" i="1" smtClean="0">
                          <a:latin typeface="Cambria Math" panose="02040503050406030204" pitchFamily="18" charset="0"/>
                        </a:rPr>
                        <m:t> </m:t>
                      </m:r>
                      <m:f>
                        <m:fPr>
                          <m:ctrlPr>
                            <a:rPr lang="en-US" altLang="ja-JP" sz="2400" i="1">
                              <a:latin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𝑛</m:t>
                          </m:r>
                          <m:r>
                            <a:rPr lang="en-US" altLang="ja-JP" sz="2400" i="1">
                              <a:latin typeface="Cambria Math" panose="02040503050406030204" pitchFamily="18" charset="0"/>
                              <a:ea typeface="Cambria Math" panose="02040503050406030204" pitchFamily="18" charset="0"/>
                            </a:rPr>
                            <m:t>−1)</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i="1">
                                  <a:latin typeface="Cambria Math" panose="02040503050406030204" pitchFamily="18" charset="0"/>
                                </a:rPr>
                                <m:t>2</m:t>
                              </m:r>
                            </m:sup>
                          </m:sSup>
                        </m:num>
                        <m:den>
                          <m:sSup>
                            <m:sSupPr>
                              <m:ctrlPr>
                                <a:rPr lang="en-US" altLang="ja-JP" sz="2400" i="1" smtClean="0">
                                  <a:latin typeface="Cambria Math" panose="02040503050406030204" pitchFamily="18" charset="0"/>
                                </a:rPr>
                              </m:ctrlPr>
                            </m:sSupPr>
                            <m:e>
                              <m:r>
                                <a:rPr lang="ja-JP" altLang="en-US" sz="2400" i="1" smtClean="0">
                                  <a:latin typeface="Cambria Math" panose="02040503050406030204" pitchFamily="18" charset="0"/>
                                </a:rPr>
                                <m:t>𝜎</m:t>
                              </m:r>
                            </m:e>
                            <m:sup>
                              <m:r>
                                <a:rPr lang="en-US" altLang="ja-JP" sz="2400" b="0" i="1" smtClean="0">
                                  <a:latin typeface="Cambria Math" panose="02040503050406030204" pitchFamily="18" charset="0"/>
                                </a:rPr>
                                <m:t>2</m:t>
                              </m:r>
                            </m:sup>
                          </m:sSup>
                        </m:den>
                      </m:f>
                    </m:oMath>
                  </m:oMathPara>
                </a14:m>
                <a:endParaRPr lang="ja-JP" altLang="en-US" sz="2400" dirty="0"/>
              </a:p>
            </p:txBody>
          </p:sp>
        </mc:Choice>
        <mc:Fallback xmlns="">
          <p:sp>
            <p:nvSpPr>
              <p:cNvPr id="11" name="正方形/長方形 10">
                <a:extLst>
                  <a:ext uri="{FF2B5EF4-FFF2-40B4-BE49-F238E27FC236}">
                    <a16:creationId xmlns:a16="http://schemas.microsoft.com/office/drawing/2014/main" id="{E2AB6424-F664-4A0F-B14A-B02F655B947E}"/>
                  </a:ext>
                </a:extLst>
              </p:cNvPr>
              <p:cNvSpPr>
                <a:spLocks noRot="1" noChangeAspect="1" noMove="1" noResize="1" noEditPoints="1" noAdjustHandles="1" noChangeArrowheads="1" noChangeShapeType="1" noTextEdit="1"/>
              </p:cNvSpPr>
              <p:nvPr/>
            </p:nvSpPr>
            <p:spPr>
              <a:xfrm>
                <a:off x="6791341" y="4531041"/>
                <a:ext cx="2349105" cy="855875"/>
              </a:xfrm>
              <a:prstGeom prst="rect">
                <a:avLst/>
              </a:prstGeom>
              <a:blipFill>
                <a:blip r:embed="rId8"/>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E7BF54F-BD3E-4E7D-9DC3-1DB35B039F5A}"/>
              </a:ext>
            </a:extLst>
          </p:cNvPr>
          <p:cNvSpPr txBox="1"/>
          <p:nvPr/>
        </p:nvSpPr>
        <p:spPr>
          <a:xfrm>
            <a:off x="5426573" y="5598826"/>
            <a:ext cx="2131818" cy="646331"/>
          </a:xfrm>
          <a:prstGeom prst="rect">
            <a:avLst/>
          </a:prstGeom>
          <a:noFill/>
        </p:spPr>
        <p:txBody>
          <a:bodyPr wrap="square" rtlCol="0">
            <a:spAutoFit/>
          </a:bodyPr>
          <a:lstStyle/>
          <a:p>
            <a:r>
              <a:rPr kumimoji="1" lang="ja-JP" altLang="en-US" dirty="0"/>
              <a:t>標準化しつつ，</a:t>
            </a:r>
            <a:endParaRPr kumimoji="1" lang="en-US" altLang="ja-JP" dirty="0"/>
          </a:p>
          <a:p>
            <a:r>
              <a:rPr kumimoji="1" lang="ja-JP" altLang="en-US" dirty="0"/>
              <a:t>平方和に直してる</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99F1872-9F59-4230-8288-EE478A572A95}"/>
                  </a:ext>
                </a:extLst>
              </p:cNvPr>
              <p:cNvSpPr txBox="1"/>
              <p:nvPr/>
            </p:nvSpPr>
            <p:spPr>
              <a:xfrm>
                <a:off x="7848247" y="5645784"/>
                <a:ext cx="4343753" cy="461665"/>
              </a:xfrm>
              <a:prstGeom prst="rect">
                <a:avLst/>
              </a:prstGeom>
              <a:noFill/>
            </p:spPr>
            <p:txBody>
              <a:bodyPr wrap="none" rtlCol="0">
                <a:spAutoFit/>
              </a:bodyPr>
              <a:lstStyle/>
              <a:p>
                <a:r>
                  <a:rPr kumimoji="1" lang="ja-JP" altLang="en-US" sz="2400" dirty="0"/>
                  <a:t>自由度</a:t>
                </a:r>
                <a14:m>
                  <m:oMath xmlns:m="http://schemas.openxmlformats.org/officeDocument/2006/math">
                    <m:r>
                      <a:rPr lang="en-US" altLang="ja-JP" sz="2400" b="0" i="0"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−1)</m:t>
                    </m:r>
                  </m:oMath>
                </a14:m>
                <a:r>
                  <a:rPr kumimoji="1" lang="ja-JP" altLang="en-US" sz="2400" dirty="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分布に従う</a:t>
                </a:r>
                <a:endParaRPr kumimoji="1" lang="ja-JP" altLang="en-US" sz="2400" dirty="0"/>
              </a:p>
            </p:txBody>
          </p:sp>
        </mc:Choice>
        <mc:Fallback xmlns="">
          <p:sp>
            <p:nvSpPr>
              <p:cNvPr id="15" name="テキスト ボックス 14">
                <a:extLst>
                  <a:ext uri="{FF2B5EF4-FFF2-40B4-BE49-F238E27FC236}">
                    <a16:creationId xmlns:a16="http://schemas.microsoft.com/office/drawing/2014/main" id="{399F1872-9F59-4230-8288-EE478A572A95}"/>
                  </a:ext>
                </a:extLst>
              </p:cNvPr>
              <p:cNvSpPr txBox="1">
                <a:spLocks noRot="1" noChangeAspect="1" noMove="1" noResize="1" noEditPoints="1" noAdjustHandles="1" noChangeArrowheads="1" noChangeShapeType="1" noTextEdit="1"/>
              </p:cNvSpPr>
              <p:nvPr/>
            </p:nvSpPr>
            <p:spPr>
              <a:xfrm>
                <a:off x="7848247" y="5645784"/>
                <a:ext cx="4343753" cy="461665"/>
              </a:xfrm>
              <a:prstGeom prst="rect">
                <a:avLst/>
              </a:prstGeom>
              <a:blipFill>
                <a:blip r:embed="rId9"/>
                <a:stretch>
                  <a:fillRect l="-2104" t="-9211" b="-30263"/>
                </a:stretch>
              </a:blipFill>
            </p:spPr>
            <p:txBody>
              <a:bodyPr/>
              <a:lstStyle/>
              <a:p>
                <a:r>
                  <a:rPr lang="ja-JP" altLang="en-US">
                    <a:noFill/>
                  </a:rPr>
                  <a:t> </a:t>
                </a:r>
              </a:p>
            </p:txBody>
          </p:sp>
        </mc:Fallback>
      </mc:AlternateContent>
      <p:sp>
        <p:nvSpPr>
          <p:cNvPr id="16" name="二等辺三角形 15">
            <a:extLst>
              <a:ext uri="{FF2B5EF4-FFF2-40B4-BE49-F238E27FC236}">
                <a16:creationId xmlns:a16="http://schemas.microsoft.com/office/drawing/2014/main" id="{7D7346EB-FE41-4C10-AE9F-D503F96BD0DD}"/>
              </a:ext>
            </a:extLst>
          </p:cNvPr>
          <p:cNvSpPr/>
          <p:nvPr/>
        </p:nvSpPr>
        <p:spPr>
          <a:xfrm rot="5400000">
            <a:off x="6193483" y="4814247"/>
            <a:ext cx="533064" cy="461665"/>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6788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734009"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734009" y="4529780"/>
                <a:ext cx="1798505" cy="995850"/>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081848" y="4779699"/>
            <a:ext cx="3775393" cy="523220"/>
          </a:xfrm>
          <a:prstGeom prst="rect">
            <a:avLst/>
          </a:prstGeom>
          <a:noFill/>
        </p:spPr>
        <p:txBody>
          <a:bodyPr wrap="none" rtlCol="0">
            <a:spAutoFit/>
          </a:bodyPr>
          <a:lstStyle/>
          <a:p>
            <a:r>
              <a:rPr kumimoji="1" lang="ja-JP" altLang="en-US" sz="2800" b="1" dirty="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498018B-DE9D-42BC-8F0A-3B3FC8049D64}"/>
              </a:ext>
            </a:extLst>
          </p:cNvPr>
          <p:cNvSpPr/>
          <p:nvPr/>
        </p:nvSpPr>
        <p:spPr>
          <a:xfrm>
            <a:off x="6066864" y="2552772"/>
            <a:ext cx="5968253" cy="3055648"/>
          </a:xfrm>
          <a:prstGeom prst="roundRect">
            <a:avLst/>
          </a:prstGeom>
          <a:solidFill>
            <a:srgbClr val="EDF1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98613" y="1415999"/>
                <a:ext cx="6579278" cy="1738874"/>
              </a:xfrm>
              <a:prstGeom prst="rect">
                <a:avLst/>
              </a:prstGeom>
              <a:noFill/>
            </p:spPr>
            <p:txBody>
              <a:bodyPr wrap="squar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dirty="0"/>
                  <a:t>の標本分布</a:t>
                </a:r>
                <a:endParaRPr kumimoji="1" lang="en-US" altLang="ja-JP" sz="3200" b="1" dirty="0"/>
              </a:p>
              <a:p>
                <a14:m>
                  <m:oMath xmlns:m="http://schemas.openxmlformats.org/officeDocument/2006/math">
                    <m:sSubSup>
                      <m:sSubSupPr>
                        <m:ctrlPr>
                          <a:rPr lang="en-US" altLang="ja-JP" sz="2400" i="1" smtClean="0">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ja-JP" altLang="en-US" sz="2400" b="0" i="1">
                        <a:solidFill>
                          <a:srgbClr val="002060"/>
                        </a:solidFill>
                        <a:latin typeface="Cambria Math" panose="02040503050406030204" pitchFamily="18" charset="0"/>
                      </a:rPr>
                      <m:t>と</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latin typeface="Cambria Math" panose="02040503050406030204" pitchFamily="18" charset="0"/>
                  </a:rPr>
                  <a:t>は独立である</a:t>
                </a:r>
                <a:endParaRPr lang="en-US" altLang="ja-JP" sz="2400" i="1" dirty="0">
                  <a:solidFill>
                    <a:srgbClr val="002060"/>
                  </a:solidFill>
                  <a:latin typeface="Cambria Math" panose="02040503050406030204" pitchFamily="18" charset="0"/>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a:solidFill>
                              <a:srgbClr val="002060"/>
                            </a:solidFill>
                            <a:latin typeface="Cambria Math" panose="02040503050406030204" pitchFamily="18" charset="0"/>
                          </a:rPr>
                          <m:t>1</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a:solidFill>
                          <a:srgbClr val="002060"/>
                        </a:solidFill>
                        <a:latin typeface="Cambria Math" panose="02040503050406030204" pitchFamily="18" charset="0"/>
                      </a:rPr>
                      <m:t>𝑚</m:t>
                    </m:r>
                    <m:r>
                      <a:rPr lang="en-US" altLang="ja-JP" sz="2400" b="0" i="1">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400" dirty="0">
                  <a:solidFill>
                    <a:srgbClr val="002060"/>
                  </a:solidFill>
                </a:endParaRPr>
              </a:p>
              <a:p>
                <a14:m>
                  <m:oMath xmlns:m="http://schemas.openxmlformats.org/officeDocument/2006/math">
                    <m:d>
                      <m:dPr>
                        <m:ctrlPr>
                          <a:rPr lang="en-US" altLang="ja-JP" sz="2400" i="1">
                            <a:solidFill>
                              <a:srgbClr val="002060"/>
                            </a:solidFill>
                            <a:latin typeface="Cambria Math" panose="02040503050406030204" pitchFamily="18" charset="0"/>
                          </a:rPr>
                        </m:ctrlPr>
                      </m:dPr>
                      <m:e>
                        <m:r>
                          <a:rPr lang="en-US" altLang="ja-JP" sz="2400" b="0" i="1" smtClean="0">
                            <a:solidFill>
                              <a:srgbClr val="002060"/>
                            </a:solidFill>
                            <a:latin typeface="Cambria Math" panose="02040503050406030204" pitchFamily="18" charset="0"/>
                          </a:rPr>
                          <m:t>𝑛</m:t>
                        </m:r>
                        <m:r>
                          <a:rPr lang="en-US" altLang="ja-JP" sz="2400" b="0" i="1">
                            <a:solidFill>
                              <a:srgbClr val="002060"/>
                            </a:solidFill>
                            <a:latin typeface="Cambria Math" panose="02040503050406030204" pitchFamily="18" charset="0"/>
                          </a:rPr>
                          <m:t>−1</m:t>
                        </m:r>
                      </m:e>
                    </m:d>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rPr>
                          <m:t>𝑠</m:t>
                        </m:r>
                      </m:e>
                      <m:sub>
                        <m:r>
                          <a:rPr lang="en-US" altLang="ja-JP" sz="2400" b="0" i="1" smtClean="0">
                            <a:solidFill>
                              <a:srgbClr val="002060"/>
                            </a:solidFill>
                            <a:latin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r>
                      <a:rPr lang="en-US" altLang="ja-JP" sz="2400" b="0" i="1">
                        <a:solidFill>
                          <a:srgbClr val="002060"/>
                        </a:solidFill>
                        <a:latin typeface="Cambria Math" panose="02040503050406030204" pitchFamily="18" charset="0"/>
                      </a:rPr>
                      <m:t>/</m:t>
                    </m:r>
                    <m:sSubSup>
                      <m:sSubSupPr>
                        <m:ctrlPr>
                          <a:rPr lang="en-US" altLang="ja-JP" sz="2400" i="1">
                            <a:solidFill>
                              <a:srgbClr val="002060"/>
                            </a:solidFill>
                            <a:latin typeface="Cambria Math" panose="02040503050406030204" pitchFamily="18" charset="0"/>
                          </a:rPr>
                        </m:ctrlPr>
                      </m:sSubSupPr>
                      <m:e>
                        <m:r>
                          <a:rPr lang="en-US" altLang="ja-JP" sz="2400" b="0" i="1">
                            <a:solidFill>
                              <a:srgbClr val="002060"/>
                            </a:solidFill>
                            <a:latin typeface="Cambria Math" panose="02040503050406030204" pitchFamily="18" charset="0"/>
                            <a:ea typeface="Cambria Math" panose="02040503050406030204" pitchFamily="18" charset="0"/>
                          </a:rPr>
                          <m:t>𝜎</m:t>
                        </m:r>
                      </m:e>
                      <m:sub>
                        <m:r>
                          <a:rPr lang="en-US" altLang="ja-JP" sz="2400" b="0" i="1" smtClean="0">
                            <a:solidFill>
                              <a:srgbClr val="002060"/>
                            </a:solidFill>
                            <a:latin typeface="Cambria Math" panose="02040503050406030204" pitchFamily="18" charset="0"/>
                            <a:ea typeface="Cambria Math" panose="02040503050406030204" pitchFamily="18" charset="0"/>
                          </a:rPr>
                          <m:t>2</m:t>
                        </m:r>
                      </m:sub>
                      <m:sup>
                        <m:r>
                          <a:rPr lang="en-US" altLang="ja-JP" sz="2400" b="0" i="1">
                            <a:solidFill>
                              <a:srgbClr val="002060"/>
                            </a:solidFill>
                            <a:latin typeface="Cambria Math" panose="02040503050406030204" pitchFamily="18" charset="0"/>
                          </a:rPr>
                          <m:t>2</m:t>
                        </m:r>
                      </m:sup>
                    </m:sSubSup>
                  </m:oMath>
                </a14:m>
                <a:r>
                  <a:rPr lang="ja-JP" altLang="en-US" sz="2400" dirty="0">
                    <a:solidFill>
                      <a:srgbClr val="002060"/>
                    </a:solidFill>
                  </a:rPr>
                  <a:t>は自由度</a:t>
                </a:r>
                <a14:m>
                  <m:oMath xmlns:m="http://schemas.openxmlformats.org/officeDocument/2006/math">
                    <m:r>
                      <a:rPr lang="en-US" altLang="ja-JP" sz="2400" b="0" i="1" smtClean="0">
                        <a:solidFill>
                          <a:srgbClr val="002060"/>
                        </a:solidFill>
                        <a:latin typeface="Cambria Math" panose="02040503050406030204" pitchFamily="18" charset="0"/>
                      </a:rPr>
                      <m:t>𝑛</m:t>
                    </m:r>
                    <m:r>
                      <a:rPr lang="en-US" altLang="ja-JP" sz="2400" b="0" i="1" smtClean="0">
                        <a:solidFill>
                          <a:srgbClr val="002060"/>
                        </a:solidFill>
                        <a:latin typeface="Cambria Math" panose="02040503050406030204" pitchFamily="18" charset="0"/>
                      </a:rPr>
                      <m:t>−1</m:t>
                    </m:r>
                  </m:oMath>
                </a14:m>
                <a:r>
                  <a:rPr lang="ja-JP" altLang="en-US" sz="2400" dirty="0">
                    <a:solidFill>
                      <a:srgbClr val="002060"/>
                    </a:solidFill>
                  </a:rPr>
                  <a:t>の</a:t>
                </a:r>
                <a14:m>
                  <m:oMath xmlns:m="http://schemas.openxmlformats.org/officeDocument/2006/math">
                    <m:sSup>
                      <m:sSupPr>
                        <m:ctrlPr>
                          <a:rPr lang="en-US" altLang="ja-JP" sz="2400" i="1">
                            <a:solidFill>
                              <a:srgbClr val="002060"/>
                            </a:solidFill>
                            <a:latin typeface="Cambria Math" panose="02040503050406030204" pitchFamily="18" charset="0"/>
                          </a:rPr>
                        </m:ctrlPr>
                      </m:sSupPr>
                      <m:e>
                        <m:r>
                          <a:rPr lang="en-US" altLang="ja-JP" sz="2400" b="0" i="1">
                            <a:solidFill>
                              <a:srgbClr val="002060"/>
                            </a:solidFill>
                            <a:latin typeface="Cambria Math" panose="02040503050406030204" pitchFamily="18" charset="0"/>
                            <a:ea typeface="Cambria Math" panose="02040503050406030204" pitchFamily="18" charset="0"/>
                          </a:rPr>
                          <m:t>𝜒</m:t>
                        </m:r>
                      </m:e>
                      <m:sup>
                        <m:r>
                          <a:rPr lang="en-US" altLang="ja-JP" sz="2400" b="0" i="1">
                            <a:solidFill>
                              <a:srgbClr val="002060"/>
                            </a:solidFill>
                            <a:latin typeface="Cambria Math" panose="02040503050406030204" pitchFamily="18" charset="0"/>
                          </a:rPr>
                          <m:t>2</m:t>
                        </m:r>
                      </m:sup>
                    </m:sSup>
                    <m:r>
                      <a:rPr lang="ja-JP" altLang="en-US" sz="2400" b="0" i="1">
                        <a:solidFill>
                          <a:srgbClr val="002060"/>
                        </a:solidFill>
                        <a:latin typeface="Cambria Math" panose="02040503050406030204" pitchFamily="18" charset="0"/>
                      </a:rPr>
                      <m:t>分布</m:t>
                    </m:r>
                  </m:oMath>
                </a14:m>
                <a:r>
                  <a:rPr lang="ja-JP" altLang="en-US" sz="2400" dirty="0">
                    <a:solidFill>
                      <a:srgbClr val="002060"/>
                    </a:solidFill>
                  </a:rPr>
                  <a:t>に従う</a:t>
                </a:r>
                <a:endParaRPr lang="en-US" altLang="ja-JP" sz="2800" dirty="0">
                  <a:solidFill>
                    <a:srgbClr val="002060"/>
                  </a:solidFill>
                </a:endParaRPr>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98613" y="1415999"/>
                <a:ext cx="6579278" cy="1738874"/>
              </a:xfrm>
              <a:prstGeom prst="rect">
                <a:avLst/>
              </a:prstGeom>
              <a:blipFill>
                <a:blip r:embed="rId3"/>
                <a:stretch>
                  <a:fillRect t="-2448" b="-6993"/>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10800000">
            <a:off x="1962251" y="3223254"/>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98613" y="3960334"/>
                <a:ext cx="5232748" cy="2379241"/>
              </a:xfrm>
              <a:prstGeom prst="rect">
                <a:avLst/>
              </a:prstGeom>
              <a:noFill/>
            </p:spPr>
            <p:txBody>
              <a:bodyPr wrap="square" lIns="0" tIns="0" rIns="0" bIns="0" rtlCol="0">
                <a:spAutoFit/>
              </a:bodyPr>
              <a:lstStyle/>
              <a:p>
                <a:r>
                  <a:rPr lang="ja-JP" altLang="en-US" sz="3200" dirty="0"/>
                  <a:t>　</a:t>
                </a:r>
                <a14:m>
                  <m:oMath xmlns:m="http://schemas.openxmlformats.org/officeDocument/2006/math">
                    <m:r>
                      <a:rPr lang="en-US" altLang="ja-JP" sz="3200" i="1" dirty="0" smtClean="0">
                        <a:latin typeface="Cambria Math" panose="02040503050406030204" pitchFamily="18" charset="0"/>
                      </a:rPr>
                      <m:t>𝐹</m:t>
                    </m:r>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𝑈</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1</m:t>
                                </m:r>
                              </m:sub>
                            </m:sSub>
                          </m:den>
                        </m:f>
                      </m:num>
                      <m:den>
                        <m:f>
                          <m:fPr>
                            <m:type m:val="lin"/>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𝑉</m:t>
                            </m:r>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𝑘</m:t>
                                </m:r>
                              </m:e>
                              <m:sub>
                                <m:r>
                                  <a:rPr lang="en-US" altLang="ja-JP" sz="3200" i="1">
                                    <a:latin typeface="Cambria Math" panose="02040503050406030204" pitchFamily="18" charset="0"/>
                                  </a:rPr>
                                  <m:t>2</m:t>
                                </m:r>
                              </m:sub>
                            </m:sSub>
                          </m:den>
                        </m:f>
                      </m:den>
                    </m:f>
                  </m:oMath>
                </a14:m>
                <a:endParaRPr lang="en-US" altLang="ja-JP" sz="3200" i="1" dirty="0">
                  <a:latin typeface="Cambria Math" panose="02040503050406030204" pitchFamily="18" charset="0"/>
                </a:endParaRPr>
              </a:p>
              <a:p>
                <a:r>
                  <a:rPr lang="ja-JP" altLang="en-US" sz="3200" b="0" dirty="0"/>
                  <a:t>　</a:t>
                </a:r>
                <a14:m>
                  <m:oMath xmlns:m="http://schemas.openxmlformats.org/officeDocument/2006/math">
                    <m:r>
                      <a:rPr lang="ja-JP" altLang="en-US" sz="3200" i="1" dirty="0" smtClean="0">
                        <a:latin typeface="Cambria Math" panose="02040503050406030204" pitchFamily="18" charset="0"/>
                      </a:rPr>
                      <m:t> </m:t>
                    </m:r>
                    <m:r>
                      <a:rPr lang="en-US" altLang="ja-JP" sz="3200" b="0" i="1" dirty="0" smtClean="0">
                        <a:latin typeface="Cambria Math" panose="02040503050406030204" pitchFamily="18" charset="0"/>
                      </a:rPr>
                      <m:t>   </m:t>
                    </m:r>
                    <m:r>
                      <a:rPr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f>
                          <m:fPr>
                            <m:type m:val="lin"/>
                            <m:ctrlPr>
                              <a:rPr kumimoji="1" lang="en-US" altLang="ja-JP" sz="3200" i="1" smtClean="0">
                                <a:latin typeface="Cambria Math" panose="02040503050406030204" pitchFamily="18" charset="0"/>
                              </a:rPr>
                            </m:ctrlPr>
                          </m:fPr>
                          <m:num>
                            <m:f>
                              <m:fPr>
                                <m:ctrlPr>
                                  <a:rPr kumimoji="1" lang="en-US" altLang="ja-JP" sz="3200" i="1" smtClean="0">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i="1">
                                        <a:latin typeface="Cambria Math" panose="02040503050406030204" pitchFamily="18" charset="0"/>
                                      </a:rPr>
                                      <m:t>1</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i="1">
                                    <a:latin typeface="Cambria Math" panose="02040503050406030204" pitchFamily="18" charset="0"/>
                                  </a:rPr>
                                  <m:t>𝑚</m:t>
                                </m:r>
                                <m:r>
                                  <a:rPr lang="en-US" altLang="ja-JP" sz="3200" i="1">
                                    <a:latin typeface="Cambria Math" panose="02040503050406030204" pitchFamily="18" charset="0"/>
                                  </a:rPr>
                                  <m:t>−1</m:t>
                                </m:r>
                              </m:e>
                            </m:d>
                          </m:den>
                        </m:f>
                      </m:num>
                      <m:den>
                        <m:f>
                          <m:fPr>
                            <m:type m:val="lin"/>
                            <m:ctrlPr>
                              <a:rPr lang="en-US" altLang="ja-JP" sz="3200" i="1">
                                <a:latin typeface="Cambria Math" panose="02040503050406030204" pitchFamily="18" charset="0"/>
                              </a:rPr>
                            </m:ctrlPr>
                          </m:fPr>
                          <m:num>
                            <m:f>
                              <m:fPr>
                                <m:ctrlPr>
                                  <a:rPr lang="en-US" altLang="ja-JP" sz="3200" i="1">
                                    <a:latin typeface="Cambria Math" panose="02040503050406030204" pitchFamily="18" charset="0"/>
                                  </a:rPr>
                                </m:ctrlPr>
                              </m:fPr>
                              <m:num>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𝑠</m:t>
                                    </m:r>
                                  </m:e>
                                  <m:sub>
                                    <m:r>
                                      <a:rPr lang="en-US" altLang="ja-JP" sz="3200" b="0" i="1" smtClean="0">
                                        <a:latin typeface="Cambria Math" panose="02040503050406030204" pitchFamily="18" charset="0"/>
                                      </a:rPr>
                                      <m:t>2</m:t>
                                    </m:r>
                                  </m:sub>
                                  <m:sup>
                                    <m:r>
                                      <a:rPr lang="en-US" altLang="ja-JP" sz="3200" i="1">
                                        <a:latin typeface="Cambria Math" panose="02040503050406030204" pitchFamily="18" charset="0"/>
                                      </a:rPr>
                                      <m:t>2</m:t>
                                    </m:r>
                                  </m:sup>
                                </m:sSubSup>
                              </m:num>
                              <m:den>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ea typeface="Cambria Math" panose="02040503050406030204" pitchFamily="18" charset="0"/>
                                      </a:rPr>
                                      <m:t>𝜎</m:t>
                                    </m:r>
                                  </m:e>
                                  <m:sub>
                                    <m:r>
                                      <a:rPr lang="en-US" altLang="ja-JP" sz="3200" b="0" i="1" smtClean="0">
                                        <a:latin typeface="Cambria Math" panose="02040503050406030204" pitchFamily="18" charset="0"/>
                                        <a:ea typeface="Cambria Math" panose="02040503050406030204" pitchFamily="18" charset="0"/>
                                      </a:rPr>
                                      <m:t>2</m:t>
                                    </m:r>
                                  </m:sub>
                                  <m:sup>
                                    <m:r>
                                      <a:rPr lang="en-US" altLang="ja-JP" sz="3200" i="1">
                                        <a:latin typeface="Cambria Math" panose="02040503050406030204" pitchFamily="18" charset="0"/>
                                      </a:rPr>
                                      <m:t>2</m:t>
                                    </m:r>
                                  </m:sup>
                                </m:sSubSup>
                              </m:den>
                            </m:f>
                          </m:num>
                          <m:den>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𝑛</m:t>
                                </m:r>
                                <m:r>
                                  <a:rPr lang="en-US" altLang="ja-JP" sz="3200" i="1">
                                    <a:latin typeface="Cambria Math" panose="02040503050406030204" pitchFamily="18" charset="0"/>
                                  </a:rPr>
                                  <m:t>−1</m:t>
                                </m:r>
                              </m:e>
                            </m:d>
                          </m:den>
                        </m:f>
                      </m:den>
                    </m:f>
                    <m:r>
                      <a:rPr kumimoji="1" lang="en-US" altLang="ja-JP" sz="3200" b="0" i="1" smtClean="0">
                        <a:latin typeface="Cambria Math" panose="02040503050406030204" pitchFamily="18" charset="0"/>
                      </a:rPr>
                      <m:t>=</m:t>
                    </m:r>
                    <m:f>
                      <m:fPr>
                        <m:ctrlPr>
                          <a:rPr kumimoji="1" lang="en-US" altLang="ja-JP" sz="3200" b="0" i="1" smtClean="0">
                            <a:solidFill>
                              <a:schemeClr val="accent1"/>
                            </a:solidFill>
                            <a:latin typeface="Cambria Math" panose="02040503050406030204" pitchFamily="18" charset="0"/>
                          </a:rPr>
                        </m:ctrlPr>
                      </m:fPr>
                      <m:num>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b="0" i="1" smtClean="0">
                                <a:solidFill>
                                  <a:schemeClr val="accent1"/>
                                </a:solidFill>
                                <a:latin typeface="Cambria Math" panose="02040503050406030204" pitchFamily="18" charset="0"/>
                                <a:ea typeface="Cambria Math" panose="02040503050406030204" pitchFamily="18" charset="0"/>
                              </a:rPr>
                              <m:t>1</m:t>
                            </m:r>
                          </m:sub>
                          <m:sup>
                            <m:r>
                              <a:rPr lang="en-US" altLang="ja-JP" sz="3200" i="1">
                                <a:solidFill>
                                  <a:schemeClr val="accent1"/>
                                </a:solidFill>
                                <a:latin typeface="Cambria Math" panose="02040503050406030204" pitchFamily="18" charset="0"/>
                              </a:rPr>
                              <m:t>2</m:t>
                            </m:r>
                          </m:sup>
                        </m:sSubSup>
                      </m:num>
                      <m:den>
                        <m:sSubSup>
                          <m:sSubSupPr>
                            <m:ctrlPr>
                              <a:rPr lang="en-US" altLang="ja-JP" sz="3200" i="1">
                                <a:solidFill>
                                  <a:schemeClr val="accent1"/>
                                </a:solidFill>
                                <a:latin typeface="Cambria Math" panose="02040503050406030204" pitchFamily="18" charset="0"/>
                              </a:rPr>
                            </m:ctrlPr>
                          </m:sSubSupPr>
                          <m:e>
                            <m:r>
                              <a:rPr lang="en-US" altLang="ja-JP" sz="3200" i="1">
                                <a:solidFill>
                                  <a:schemeClr val="accent1"/>
                                </a:solidFill>
                                <a:latin typeface="Cambria Math" panose="02040503050406030204" pitchFamily="18" charset="0"/>
                                <a:ea typeface="Cambria Math" panose="02040503050406030204" pitchFamily="18" charset="0"/>
                              </a:rPr>
                              <m:t>𝜎</m:t>
                            </m:r>
                          </m:e>
                          <m:sub>
                            <m:r>
                              <a:rPr lang="en-US" altLang="ja-JP" sz="3200" i="1">
                                <a:solidFill>
                                  <a:schemeClr val="accent1"/>
                                </a:solidFill>
                                <a:latin typeface="Cambria Math" panose="02040503050406030204" pitchFamily="18" charset="0"/>
                                <a:ea typeface="Cambria Math" panose="02040503050406030204" pitchFamily="18" charset="0"/>
                              </a:rPr>
                              <m:t>2</m:t>
                            </m:r>
                          </m:sub>
                          <m:sup>
                            <m:r>
                              <a:rPr lang="en-US" altLang="ja-JP" sz="3200" i="1">
                                <a:solidFill>
                                  <a:schemeClr val="accent1"/>
                                </a:solidFill>
                                <a:latin typeface="Cambria Math" panose="02040503050406030204" pitchFamily="18" charset="0"/>
                              </a:rPr>
                              <m:t>2</m:t>
                            </m:r>
                          </m:sup>
                        </m:sSubSup>
                      </m:den>
                    </m:f>
                    <m:r>
                      <a:rPr kumimoji="1" lang="en-US" altLang="ja-JP" sz="3200" b="0" i="1" smtClean="0">
                        <a:latin typeface="Cambria Math" panose="02040503050406030204" pitchFamily="18" charset="0"/>
                        <a:ea typeface="Cambria Math" panose="02040503050406030204" pitchFamily="18" charset="0"/>
                      </a:rPr>
                      <m:t>∙</m:t>
                    </m:r>
                    <m:f>
                      <m:fPr>
                        <m:ctrlPr>
                          <a:rPr kumimoji="1" lang="en-US" altLang="ja-JP" sz="3200" b="1" i="1" smtClean="0">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smtClean="0">
                                <a:latin typeface="Cambria Math" panose="02040503050406030204" pitchFamily="18" charset="0"/>
                              </a:rPr>
                              <m:t>𝟐</m:t>
                            </m:r>
                          </m:sub>
                          <m:sup>
                            <m:r>
                              <a:rPr lang="en-US" altLang="ja-JP" sz="3200" b="1" i="1">
                                <a:latin typeface="Cambria Math" panose="02040503050406030204" pitchFamily="18" charset="0"/>
                              </a:rPr>
                              <m:t>𝟐</m:t>
                            </m:r>
                          </m:sup>
                        </m:sSubSup>
                      </m:den>
                    </m:f>
                  </m:oMath>
                </a14:m>
                <a:endParaRPr kumimoji="1" lang="ja-JP" altLang="en-US" sz="3200" b="1" dirty="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98613" y="3960334"/>
                <a:ext cx="5232748" cy="23792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6166315" y="3922585"/>
                <a:ext cx="5927072" cy="1305807"/>
              </a:xfrm>
              <a:prstGeom prst="rect">
                <a:avLst/>
              </a:prstGeom>
              <a:noFill/>
            </p:spPr>
            <p:txBody>
              <a:bodyPr wrap="none" rtlCol="0">
                <a:spAutoFit/>
              </a:bodyPr>
              <a:lstStyle/>
              <a:p>
                <a14:m>
                  <m:oMath xmlns:m="http://schemas.openxmlformats.org/officeDocument/2006/math">
                    <m:r>
                      <a:rPr lang="en-US" altLang="ja-JP" sz="2800" b="1" i="1" smtClean="0">
                        <a:latin typeface="Cambria Math" panose="02040503050406030204" pitchFamily="18" charset="0"/>
                        <a:ea typeface="Cambria Math" panose="02040503050406030204" pitchFamily="18" charset="0"/>
                      </a:rPr>
                      <m:t>𝑭</m:t>
                    </m:r>
                    <m:r>
                      <a:rPr lang="en-US" altLang="ja-JP" sz="2800" b="1" i="1" smtClean="0">
                        <a:latin typeface="Cambria Math" panose="02040503050406030204" pitchFamily="18" charset="0"/>
                        <a:ea typeface="Cambria Math" panose="02040503050406030204" pitchFamily="18" charset="0"/>
                      </a:rPr>
                      <m:t>=</m:t>
                    </m:r>
                    <m:f>
                      <m:fPr>
                        <m:ctrlPr>
                          <a:rPr lang="en-US" altLang="ja-JP" sz="2800" b="1" i="1">
                            <a:latin typeface="Cambria Math" panose="02040503050406030204" pitchFamily="18" charset="0"/>
                            <a:ea typeface="Cambria Math" panose="02040503050406030204" pitchFamily="18" charset="0"/>
                          </a:rPr>
                        </m:ctrlPr>
                      </m:fPr>
                      <m:num>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𝟏</m:t>
                            </m:r>
                          </m:sub>
                          <m:sup>
                            <m:r>
                              <a:rPr lang="en-US" altLang="ja-JP" sz="2800" b="1" i="1">
                                <a:latin typeface="Cambria Math" panose="02040503050406030204" pitchFamily="18" charset="0"/>
                              </a:rPr>
                              <m:t>𝟐</m:t>
                            </m:r>
                          </m:sup>
                        </m:sSubSup>
                      </m:num>
                      <m:den>
                        <m:sSubSup>
                          <m:sSubSupPr>
                            <m:ctrlPr>
                              <a:rPr lang="en-US" altLang="ja-JP" sz="2800" b="1" i="1">
                                <a:latin typeface="Cambria Math" panose="02040503050406030204" pitchFamily="18" charset="0"/>
                              </a:rPr>
                            </m:ctrlPr>
                          </m:sSubSupPr>
                          <m:e>
                            <m:r>
                              <a:rPr lang="en-US" altLang="ja-JP" sz="2800" b="1" i="1">
                                <a:latin typeface="Cambria Math" panose="02040503050406030204" pitchFamily="18" charset="0"/>
                              </a:rPr>
                              <m:t>𝒔</m:t>
                            </m:r>
                          </m:e>
                          <m:sub>
                            <m:r>
                              <a:rPr lang="en-US" altLang="ja-JP" sz="2800" b="1" i="1">
                                <a:latin typeface="Cambria Math" panose="02040503050406030204" pitchFamily="18" charset="0"/>
                              </a:rPr>
                              <m:t>𝟐</m:t>
                            </m:r>
                          </m:sub>
                          <m:sup>
                            <m:r>
                              <a:rPr lang="en-US" altLang="ja-JP" sz="2800" b="1" i="1">
                                <a:latin typeface="Cambria Math" panose="02040503050406030204" pitchFamily="18" charset="0"/>
                              </a:rPr>
                              <m:t>𝟐</m:t>
                            </m:r>
                          </m:sup>
                        </m:sSubSup>
                      </m:den>
                    </m:f>
                  </m:oMath>
                </a14:m>
                <a:r>
                  <a:rPr lang="ja-JP" altLang="en-US" sz="2800" b="1" dirty="0"/>
                  <a:t>は，</a:t>
                </a:r>
                <a:endParaRPr lang="en-US" altLang="ja-JP" sz="2800" b="1" dirty="0"/>
              </a:p>
              <a:p>
                <a:r>
                  <a:rPr lang="ja-JP" altLang="en-US" sz="2800" b="1" dirty="0"/>
                  <a:t>自由度</a:t>
                </a:r>
                <a14:m>
                  <m:oMath xmlns:m="http://schemas.openxmlformats.org/officeDocument/2006/math">
                    <m:d>
                      <m:dPr>
                        <m:ctrlPr>
                          <a:rPr lang="en-US" altLang="ja-JP" sz="2800" b="1" i="1">
                            <a:latin typeface="Cambria Math" panose="02040503050406030204" pitchFamily="18" charset="0"/>
                          </a:rPr>
                        </m:ctrlPr>
                      </m:dPr>
                      <m:e>
                        <m:r>
                          <a:rPr lang="en-US" altLang="ja-JP" sz="2800" b="1" i="1">
                            <a:latin typeface="Cambria Math" panose="02040503050406030204" pitchFamily="18" charset="0"/>
                          </a:rPr>
                          <m:t>𝒎</m:t>
                        </m:r>
                        <m:r>
                          <a:rPr lang="en-US" altLang="ja-JP" sz="2800" b="1" i="1">
                            <a:latin typeface="Cambria Math" panose="02040503050406030204" pitchFamily="18" charset="0"/>
                          </a:rPr>
                          <m:t>−</m:t>
                        </m:r>
                        <m:r>
                          <a:rPr lang="en-US" altLang="ja-JP" sz="2800" b="1" i="1">
                            <a:latin typeface="Cambria Math" panose="02040503050406030204" pitchFamily="18" charset="0"/>
                          </a:rPr>
                          <m:t>𝟏</m:t>
                        </m:r>
                        <m:r>
                          <a:rPr lang="en-US" altLang="ja-JP" sz="2800" b="1" i="1">
                            <a:latin typeface="Cambria Math" panose="02040503050406030204" pitchFamily="18" charset="0"/>
                          </a:rPr>
                          <m:t>,</m:t>
                        </m:r>
                        <m:r>
                          <a:rPr lang="en-US" altLang="ja-JP" sz="2800" b="1" i="1">
                            <a:latin typeface="Cambria Math" panose="02040503050406030204" pitchFamily="18" charset="0"/>
                          </a:rPr>
                          <m:t>𝒏</m:t>
                        </m:r>
                        <m:r>
                          <a:rPr lang="en-US" altLang="ja-JP" sz="2800" b="1" i="1">
                            <a:latin typeface="Cambria Math" panose="02040503050406030204" pitchFamily="18" charset="0"/>
                          </a:rPr>
                          <m:t>−</m:t>
                        </m:r>
                        <m:r>
                          <a:rPr lang="en-US" altLang="ja-JP" sz="2800" b="1" i="1">
                            <a:latin typeface="Cambria Math" panose="02040503050406030204" pitchFamily="18" charset="0"/>
                          </a:rPr>
                          <m:t>𝟏</m:t>
                        </m:r>
                      </m:e>
                    </m:d>
                  </m:oMath>
                </a14:m>
                <a:r>
                  <a:rPr lang="ja-JP" altLang="en-US" sz="2800" b="1" dirty="0"/>
                  <a:t>の</a:t>
                </a:r>
                <a14:m>
                  <m:oMath xmlns:m="http://schemas.openxmlformats.org/officeDocument/2006/math">
                    <m:r>
                      <a:rPr lang="en-US" altLang="ja-JP" sz="2800" b="1" i="1" dirty="0">
                        <a:latin typeface="Cambria Math" panose="02040503050406030204" pitchFamily="18" charset="0"/>
                      </a:rPr>
                      <m:t>𝑭</m:t>
                    </m:r>
                  </m:oMath>
                </a14:m>
                <a:r>
                  <a:rPr lang="ja-JP" altLang="en-US" sz="2800" b="1" dirty="0"/>
                  <a:t>分布に従う</a:t>
                </a:r>
                <a:endParaRPr kumimoji="1" lang="ja-JP" altLang="en-US" sz="2800" b="1" dirty="0"/>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6166315" y="3922585"/>
                <a:ext cx="5927072" cy="1305807"/>
              </a:xfrm>
              <a:prstGeom prst="rect">
                <a:avLst/>
              </a:prstGeom>
              <a:blipFill>
                <a:blip r:embed="rId5"/>
                <a:stretch>
                  <a:fillRect l="-2160" r="-823" b="-116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6482012" y="2695125"/>
                <a:ext cx="4680127" cy="842795"/>
              </a:xfrm>
              <a:prstGeom prst="rect">
                <a:avLst/>
              </a:prstGeom>
              <a:noFill/>
            </p:spPr>
            <p:txBody>
              <a:bodyPr wrap="none" rtlCol="0">
                <a:spAutoFit/>
              </a:bodyPr>
              <a:lstStyle/>
              <a:p>
                <a14:m>
                  <m:oMath xmlns:m="http://schemas.openxmlformats.org/officeDocument/2006/math">
                    <m:f>
                      <m:fPr>
                        <m:ctrlPr>
                          <a:rPr lang="en-US" altLang="ja-JP" sz="2800" i="1" smtClean="0">
                            <a:solidFill>
                              <a:schemeClr val="accent1"/>
                            </a:solidFill>
                            <a:latin typeface="Cambria Math" panose="02040503050406030204" pitchFamily="18" charset="0"/>
                          </a:rPr>
                        </m:ctrlPr>
                      </m:fPr>
                      <m:num>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1</m:t>
                            </m:r>
                          </m:sub>
                          <m:sup>
                            <m:r>
                              <a:rPr lang="en-US" altLang="ja-JP" sz="2800" i="1">
                                <a:solidFill>
                                  <a:schemeClr val="accent1"/>
                                </a:solidFill>
                                <a:latin typeface="Cambria Math" panose="02040503050406030204" pitchFamily="18" charset="0"/>
                              </a:rPr>
                              <m:t>2</m:t>
                            </m:r>
                          </m:sup>
                        </m:sSubSup>
                      </m:num>
                      <m:den>
                        <m:sSubSup>
                          <m:sSubSupPr>
                            <m:ctrlPr>
                              <a:rPr lang="en-US" altLang="ja-JP" sz="2800" i="1">
                                <a:solidFill>
                                  <a:schemeClr val="accent1"/>
                                </a:solidFill>
                                <a:latin typeface="Cambria Math" panose="02040503050406030204" pitchFamily="18" charset="0"/>
                              </a:rPr>
                            </m:ctrlPr>
                          </m:sSubSupPr>
                          <m:e>
                            <m:r>
                              <a:rPr lang="en-US" altLang="ja-JP" sz="2800" i="1">
                                <a:solidFill>
                                  <a:schemeClr val="accent1"/>
                                </a:solidFill>
                                <a:latin typeface="Cambria Math" panose="02040503050406030204" pitchFamily="18" charset="0"/>
                                <a:ea typeface="Cambria Math" panose="02040503050406030204" pitchFamily="18" charset="0"/>
                              </a:rPr>
                              <m:t>𝜎</m:t>
                            </m:r>
                          </m:e>
                          <m:sub>
                            <m:r>
                              <a:rPr lang="en-US" altLang="ja-JP" sz="2800" i="1">
                                <a:solidFill>
                                  <a:schemeClr val="accent1"/>
                                </a:solidFill>
                                <a:latin typeface="Cambria Math" panose="02040503050406030204" pitchFamily="18" charset="0"/>
                                <a:ea typeface="Cambria Math" panose="02040503050406030204" pitchFamily="18" charset="0"/>
                              </a:rPr>
                              <m:t>2</m:t>
                            </m:r>
                          </m:sub>
                          <m:sup>
                            <m:r>
                              <a:rPr lang="en-US" altLang="ja-JP" sz="2800" i="1">
                                <a:solidFill>
                                  <a:schemeClr val="accent1"/>
                                </a:solidFill>
                                <a:latin typeface="Cambria Math" panose="02040503050406030204" pitchFamily="18" charset="0"/>
                              </a:rPr>
                              <m:t>2</m:t>
                            </m:r>
                          </m:sup>
                        </m:sSubSup>
                      </m:den>
                    </m:f>
                    <m:r>
                      <a:rPr lang="en-US" altLang="ja-JP" sz="2800" b="0" i="0" smtClean="0">
                        <a:solidFill>
                          <a:schemeClr val="accent1"/>
                        </a:solidFill>
                        <a:latin typeface="Cambria Math" panose="02040503050406030204" pitchFamily="18" charset="0"/>
                      </a:rPr>
                      <m:t>=1</m:t>
                    </m:r>
                  </m:oMath>
                </a14:m>
                <a:r>
                  <a:rPr kumimoji="1" lang="en-US" altLang="ja-JP" sz="2800" dirty="0">
                    <a:solidFill>
                      <a:schemeClr val="accent1"/>
                    </a:solidFill>
                  </a:rPr>
                  <a:t>(</a:t>
                </a:r>
                <a:r>
                  <a:rPr kumimoji="1" lang="ja-JP" altLang="en-US" sz="2800" b="1" dirty="0">
                    <a:solidFill>
                      <a:schemeClr val="accent1"/>
                    </a:solidFill>
                  </a:rPr>
                  <a:t>母分散が等しいとき</a:t>
                </a:r>
                <a:r>
                  <a:rPr kumimoji="1" lang="en-US" altLang="ja-JP" sz="2800" dirty="0">
                    <a:solidFill>
                      <a:schemeClr val="accent1"/>
                    </a:solidFill>
                  </a:rPr>
                  <a:t>)</a:t>
                </a:r>
                <a:endParaRPr kumimoji="1" lang="ja-JP" altLang="en-US" sz="2800" dirty="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6482012" y="2695125"/>
                <a:ext cx="4680127" cy="842795"/>
              </a:xfrm>
              <a:prstGeom prst="rect">
                <a:avLst/>
              </a:prstGeom>
              <a:blipFill>
                <a:blip r:embed="rId6"/>
                <a:stretch>
                  <a:fillRect r="-1172" b="-2174"/>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rot="5400000">
            <a:off x="8487483" y="3433414"/>
            <a:ext cx="527960" cy="966391"/>
          </a:xfrm>
          <a:prstGeom prst="rightArrow">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rgbClr val="00206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8361506" y="6085616"/>
                <a:ext cx="3564374" cy="404213"/>
              </a:xfrm>
              <a:prstGeom prst="rect">
                <a:avLst/>
              </a:prstGeom>
              <a:noFill/>
            </p:spPr>
            <p:txBody>
              <a:bodyPr wrap="none" rtlCol="0">
                <a:spAutoFit/>
              </a:bodyPr>
              <a:lstStyle/>
              <a:p>
                <a14:m>
                  <m:oMath xmlns:m="http://schemas.openxmlformats.org/officeDocument/2006/math">
                    <m:r>
                      <a:rPr lang="ja-JP" altLang="en-US" sz="2000" i="1" smtClean="0">
                        <a:solidFill>
                          <a:schemeClr val="accent1">
                            <a:lumMod val="75000"/>
                          </a:schemeClr>
                        </a:solidFill>
                        <a:latin typeface="Cambria Math" panose="02040503050406030204" pitchFamily="18" charset="0"/>
                      </a:rPr>
                      <m:t>帰無仮説</m:t>
                    </m:r>
                    <m:sSub>
                      <m:sSubPr>
                        <m:ctrlPr>
                          <a:rPr lang="en-US" altLang="ja-JP" sz="2000" i="1" smtClean="0">
                            <a:solidFill>
                              <a:schemeClr val="accent1">
                                <a:lumMod val="75000"/>
                              </a:schemeClr>
                            </a:solidFill>
                            <a:latin typeface="Cambria Math" panose="02040503050406030204" pitchFamily="18" charset="0"/>
                          </a:rPr>
                        </m:ctrlPr>
                      </m:sSubPr>
                      <m:e>
                        <m:r>
                          <a:rPr lang="en-US" altLang="ja-JP" sz="2000" i="1">
                            <a:solidFill>
                              <a:schemeClr val="accent1">
                                <a:lumMod val="75000"/>
                              </a:schemeClr>
                            </a:solidFill>
                            <a:latin typeface="Cambria Math" panose="02040503050406030204" pitchFamily="18" charset="0"/>
                          </a:rPr>
                          <m:t>𝐻</m:t>
                        </m:r>
                      </m:e>
                      <m:sub>
                        <m:r>
                          <a:rPr lang="en-US" altLang="ja-JP" sz="2000" i="1">
                            <a:solidFill>
                              <a:schemeClr val="accent1">
                                <a:lumMod val="75000"/>
                              </a:schemeClr>
                            </a:solidFill>
                            <a:latin typeface="Cambria Math" panose="02040503050406030204" pitchFamily="18" charset="0"/>
                          </a:rPr>
                          <m:t>0</m:t>
                        </m:r>
                      </m:sub>
                    </m:sSub>
                    <m:r>
                      <a:rPr lang="en-US" altLang="ja-JP" sz="2000" i="1">
                        <a:solidFill>
                          <a:schemeClr val="accent1">
                            <a:lumMod val="75000"/>
                          </a:schemeClr>
                        </a:solidFill>
                        <a:latin typeface="Cambria Math" panose="02040503050406030204" pitchFamily="18" charset="0"/>
                      </a:rPr>
                      <m:t> </m:t>
                    </m:r>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smtClean="0">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000" i="1">
                            <a:solidFill>
                              <a:schemeClr val="accent1">
                                <a:lumMod val="75000"/>
                              </a:schemeClr>
                            </a:solidFill>
                            <a:latin typeface="Cambria Math" panose="02040503050406030204" pitchFamily="18" charset="0"/>
                          </a:rPr>
                          <m:t>2</m:t>
                        </m:r>
                      </m:sup>
                    </m:sSubSup>
                    <m:r>
                      <a:rPr lang="en-US" altLang="ja-JP" sz="2000" b="0" i="1" smtClean="0">
                        <a:solidFill>
                          <a:schemeClr val="accent1">
                            <a:lumMod val="75000"/>
                          </a:schemeClr>
                        </a:solidFill>
                        <a:latin typeface="Cambria Math" panose="02040503050406030204" pitchFamily="18" charset="0"/>
                      </a:rPr>
                      <m:t>=</m:t>
                    </m:r>
                    <m:sSubSup>
                      <m:sSubSupPr>
                        <m:ctrlPr>
                          <a:rPr lang="en-US" altLang="ja-JP" sz="2000" i="1">
                            <a:solidFill>
                              <a:schemeClr val="accent1">
                                <a:lumMod val="75000"/>
                              </a:schemeClr>
                            </a:solidFill>
                            <a:latin typeface="Cambria Math" panose="02040503050406030204" pitchFamily="18" charset="0"/>
                          </a:rPr>
                        </m:ctrlPr>
                      </m:sSubSupPr>
                      <m:e>
                        <m:r>
                          <a:rPr lang="en-US" altLang="ja-JP" sz="20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0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000" i="1">
                            <a:solidFill>
                              <a:schemeClr val="accent1">
                                <a:lumMod val="75000"/>
                              </a:schemeClr>
                            </a:solidFill>
                            <a:latin typeface="Cambria Math" panose="02040503050406030204" pitchFamily="18" charset="0"/>
                          </a:rPr>
                          <m:t>2</m:t>
                        </m:r>
                      </m:sup>
                    </m:sSubSup>
                  </m:oMath>
                </a14:m>
                <a:r>
                  <a:rPr kumimoji="1" lang="ja-JP" altLang="en-US" sz="2000" dirty="0">
                    <a:solidFill>
                      <a:schemeClr val="accent1">
                        <a:lumMod val="75000"/>
                      </a:schemeClr>
                    </a:solidFill>
                  </a:rPr>
                  <a:t>の</a:t>
                </a:r>
                <a14:m>
                  <m:oMath xmlns:m="http://schemas.openxmlformats.org/officeDocument/2006/math">
                    <m:r>
                      <a:rPr lang="en-US" altLang="ja-JP" sz="2000" i="1" dirty="0">
                        <a:solidFill>
                          <a:schemeClr val="accent1">
                            <a:lumMod val="75000"/>
                          </a:schemeClr>
                        </a:solidFill>
                        <a:latin typeface="Cambria Math" panose="02040503050406030204" pitchFamily="18" charset="0"/>
                      </a:rPr>
                      <m:t>𝐹</m:t>
                    </m:r>
                  </m:oMath>
                </a14:m>
                <a:r>
                  <a:rPr kumimoji="1" lang="ja-JP" altLang="en-US" sz="2000" dirty="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8361506" y="6085616"/>
                <a:ext cx="3564374" cy="404213"/>
              </a:xfrm>
              <a:prstGeom prst="rect">
                <a:avLst/>
              </a:prstGeom>
              <a:blipFill>
                <a:blip r:embed="rId7"/>
                <a:stretch>
                  <a:fillRect l="-856" t="-5970" r="-1027" b="-25373"/>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8064011" y="5814201"/>
            <a:ext cx="4029376" cy="941381"/>
          </a:xfrm>
          <a:prstGeom prst="notchedRightArrow">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Tree>
    <p:extLst>
      <p:ext uri="{BB962C8B-B14F-4D97-AF65-F5344CB8AC3E}">
        <p14:creationId xmlns:p14="http://schemas.microsoft.com/office/powerpoint/2010/main" val="2650246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lang="en-US" altLang="ja-JP" dirty="0"/>
          </a:p>
          <a:p>
            <a:pPr marL="0" indent="0">
              <a:buNone/>
            </a:pPr>
            <a:r>
              <a:rPr lang="ja-JP" altLang="en-US"/>
              <a:t>最尤原理</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B941F-A049-F44E-945A-DE6823657636}"/>
              </a:ext>
            </a:extLst>
          </p:cNvPr>
          <p:cNvSpPr>
            <a:spLocks noGrp="1"/>
          </p:cNvSpPr>
          <p:nvPr>
            <p:ph type="title"/>
          </p:nvPr>
        </p:nvSpPr>
        <p:spPr/>
        <p:txBody>
          <a:bodyPr/>
          <a:lstStyle/>
          <a:p>
            <a:r>
              <a:rPr kumimoji="1" lang="ja-JP" altLang="en-US"/>
              <a:t>最尤原理</a:t>
            </a:r>
          </a:p>
        </p:txBody>
      </p:sp>
      <p:sp>
        <p:nvSpPr>
          <p:cNvPr id="3" name="コンテンツ プレースホルダー 2">
            <a:extLst>
              <a:ext uri="{FF2B5EF4-FFF2-40B4-BE49-F238E27FC236}">
                <a16:creationId xmlns:a16="http://schemas.microsoft.com/office/drawing/2014/main" id="{FD56BF93-6361-F74D-9AF5-32750DFD681B}"/>
              </a:ext>
            </a:extLst>
          </p:cNvPr>
          <p:cNvSpPr>
            <a:spLocks noGrp="1"/>
          </p:cNvSpPr>
          <p:nvPr>
            <p:ph idx="1"/>
          </p:nvPr>
        </p:nvSpPr>
        <p:spPr>
          <a:xfrm>
            <a:off x="98610" y="1638256"/>
            <a:ext cx="10611300" cy="615550"/>
          </a:xfrm>
        </p:spPr>
        <p:txBody>
          <a:bodyPr>
            <a:normAutofit/>
          </a:bodyPr>
          <a:lstStyle/>
          <a:p>
            <a:pPr marL="0" indent="0">
              <a:buNone/>
            </a:pPr>
            <a:r>
              <a:rPr kumimoji="1" lang="ja-JP" altLang="en-US" sz="3200" b="1"/>
              <a:t>最尤原理</a:t>
            </a:r>
            <a:r>
              <a:rPr lang="ja-JP" altLang="en-US" sz="3200" b="1"/>
              <a:t>「現実の標本は確率最大のものが実現した」</a:t>
            </a:r>
            <a:endParaRPr kumimoji="1" lang="ja-JP" altLang="en-US" sz="3200" b="1"/>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B8D1F7C-795E-6248-98E4-4BDDC9D5C840}"/>
                  </a:ext>
                </a:extLst>
              </p:cNvPr>
              <p:cNvSpPr txBox="1"/>
              <p:nvPr/>
            </p:nvSpPr>
            <p:spPr>
              <a:xfrm>
                <a:off x="98610" y="2487103"/>
                <a:ext cx="4754828" cy="523220"/>
              </a:xfrm>
              <a:prstGeom prst="rect">
                <a:avLst/>
              </a:prstGeom>
              <a:noFill/>
            </p:spPr>
            <p:txBody>
              <a:bodyPr wrap="none" rtlCol="0">
                <a:spAutoFit/>
              </a:bodyPr>
              <a:lstStyle/>
              <a:p>
                <a:r>
                  <a:rPr kumimoji="1" lang="ja-JP" altLang="en-US" sz="2800" b="1">
                    <a:solidFill>
                      <a:schemeClr val="accent1">
                        <a:lumMod val="75000"/>
                      </a:schemeClr>
                    </a:solidFill>
                  </a:rPr>
                  <a:t>例</a:t>
                </a:r>
                <a:r>
                  <a:rPr kumimoji="1" lang="en-US" altLang="ja-JP" sz="2800" b="1" dirty="0">
                    <a:solidFill>
                      <a:schemeClr val="accent1">
                        <a:lumMod val="75000"/>
                      </a:schemeClr>
                    </a:solidFill>
                  </a:rPr>
                  <a:t>:</a:t>
                </a:r>
                <a:r>
                  <a:rPr lang="ja-JP" altLang="en-US" sz="2800" b="1">
                    <a:solidFill>
                      <a:schemeClr val="accent1">
                        <a:lumMod val="75000"/>
                      </a:schemeClr>
                    </a:solidFill>
                  </a:rPr>
                  <a:t>未知の確率</a:t>
                </a:r>
                <a:r>
                  <a:rPr lang="en-US" altLang="ja-JP" sz="2800" b="1" dirty="0">
                    <a:solidFill>
                      <a:schemeClr val="accent1">
                        <a:lumMod val="75000"/>
                      </a:schemeClr>
                    </a:solidFill>
                  </a:rPr>
                  <a:t>(</a:t>
                </a:r>
                <a:r>
                  <a:rPr lang="ja-JP" altLang="en-US" sz="2800" b="1">
                    <a:solidFill>
                      <a:schemeClr val="accent1">
                        <a:lumMod val="75000"/>
                      </a:schemeClr>
                    </a:solidFill>
                  </a:rPr>
                  <a:t>母数</a:t>
                </a:r>
                <a14:m>
                  <m:oMath xmlns:m="http://schemas.openxmlformats.org/officeDocument/2006/math">
                    <m:r>
                      <a:rPr lang="en-US" altLang="ja-JP" sz="2800" b="1" i="1">
                        <a:solidFill>
                          <a:schemeClr val="accent1">
                            <a:lumMod val="75000"/>
                          </a:schemeClr>
                        </a:solidFill>
                        <a:latin typeface="Cambria Math" panose="02040503050406030204" pitchFamily="18" charset="0"/>
                      </a:rPr>
                      <m:t>𝒑</m:t>
                    </m:r>
                  </m:oMath>
                </a14:m>
                <a:r>
                  <a:rPr lang="en-US" altLang="ja-JP" sz="2800" b="1" dirty="0">
                    <a:solidFill>
                      <a:schemeClr val="accent1">
                        <a:lumMod val="75000"/>
                      </a:schemeClr>
                    </a:solidFill>
                  </a:rPr>
                  <a:t>)</a:t>
                </a:r>
                <a:r>
                  <a:rPr lang="ja-JP" altLang="en-US" sz="2800" b="1">
                    <a:solidFill>
                      <a:schemeClr val="accent1">
                        <a:lumMod val="75000"/>
                      </a:schemeClr>
                    </a:solidFill>
                  </a:rPr>
                  <a:t>の推定</a:t>
                </a:r>
              </a:p>
            </p:txBody>
          </p:sp>
        </mc:Choice>
        <mc:Fallback xmlns="">
          <p:sp>
            <p:nvSpPr>
              <p:cNvPr id="4" name="テキスト ボックス 3">
                <a:extLst>
                  <a:ext uri="{FF2B5EF4-FFF2-40B4-BE49-F238E27FC236}">
                    <a16:creationId xmlns:a16="http://schemas.microsoft.com/office/drawing/2014/main" id="{7B8D1F7C-795E-6248-98E4-4BDDC9D5C840}"/>
                  </a:ext>
                </a:extLst>
              </p:cNvPr>
              <p:cNvSpPr txBox="1">
                <a:spLocks noRot="1" noChangeAspect="1" noMove="1" noResize="1" noEditPoints="1" noAdjustHandles="1" noChangeArrowheads="1" noChangeShapeType="1" noTextEdit="1"/>
              </p:cNvSpPr>
              <p:nvPr/>
            </p:nvSpPr>
            <p:spPr>
              <a:xfrm>
                <a:off x="98610" y="2487103"/>
                <a:ext cx="4754828" cy="523220"/>
              </a:xfrm>
              <a:prstGeom prst="rect">
                <a:avLst/>
              </a:prstGeom>
              <a:blipFill>
                <a:blip r:embed="rId2"/>
                <a:stretch>
                  <a:fillRect l="-2400" t="-11905" r="-1600"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FCA0A20-A036-E848-AE1E-25213A7CA91A}"/>
                  </a:ext>
                </a:extLst>
              </p:cNvPr>
              <p:cNvSpPr/>
              <p:nvPr/>
            </p:nvSpPr>
            <p:spPr>
              <a:xfrm>
                <a:off x="502470" y="3527849"/>
                <a:ext cx="7488397" cy="461665"/>
              </a:xfrm>
              <a:prstGeom prst="rect">
                <a:avLst/>
              </a:prstGeom>
            </p:spPr>
            <p:txBody>
              <a:bodyPr wrap="none">
                <a:spAutoFit/>
              </a:bodyPr>
              <a:lstStyle/>
              <a:p>
                <a:pPr marL="342900" indent="-342900">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𝑋</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=1,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4</m:t>
                        </m:r>
                      </m:sub>
                    </m:sSub>
                    <m:r>
                      <a:rPr lang="en-US" altLang="ja-JP" sz="2400" i="1">
                        <a:latin typeface="Cambria Math" panose="02040503050406030204" pitchFamily="18" charset="0"/>
                      </a:rPr>
                      <m:t>=</m:t>
                    </m:r>
                    <m:r>
                      <a:rPr lang="en-US" altLang="ja-JP" sz="2400" b="0" i="1" smtClean="0">
                        <a:latin typeface="Cambria Math" panose="02040503050406030204" pitchFamily="18" charset="0"/>
                      </a:rPr>
                      <m:t>0</m:t>
                    </m:r>
                    <m:r>
                      <a:rPr lang="en-US" altLang="ja-JP" sz="2400" i="1">
                        <a:latin typeface="Cambria Math" panose="02040503050406030204" pitchFamily="18" charset="0"/>
                      </a:rPr>
                      <m:t>, </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b="0" i="1" smtClean="0">
                            <a:latin typeface="Cambria Math" panose="02040503050406030204" pitchFamily="18" charset="0"/>
                          </a:rPr>
                          <m:t>5</m:t>
                        </m:r>
                      </m:sub>
                    </m:sSub>
                    <m:r>
                      <a:rPr lang="en-US" altLang="ja-JP" sz="2400" i="1">
                        <a:latin typeface="Cambria Math" panose="02040503050406030204" pitchFamily="18" charset="0"/>
                      </a:rPr>
                      <m:t>=1</m:t>
                    </m:r>
                    <m:r>
                      <a:rPr lang="ja-JP" altLang="en-US" sz="2400" i="1" smtClean="0">
                        <a:latin typeface="Cambria Math" panose="02040503050406030204" pitchFamily="18" charset="0"/>
                      </a:rPr>
                      <m:t>の</m:t>
                    </m:r>
                    <m:r>
                      <a:rPr lang="ja-JP" altLang="en-US" sz="2400" i="1">
                        <a:latin typeface="Cambria Math" panose="02040503050406030204" pitchFamily="18" charset="0"/>
                      </a:rPr>
                      <m:t>標本</m:t>
                    </m:r>
                    <m:r>
                      <a:rPr lang="en-US" altLang="ja-JP" sz="2400" b="0" i="1" smtClean="0">
                        <a:latin typeface="Cambria Math" panose="02040503050406030204" pitchFamily="18" charset="0"/>
                      </a:rPr>
                      <m:t>(</m:t>
                    </m:r>
                    <m:r>
                      <a:rPr lang="en-US" altLang="ja-JP" sz="2400" i="1">
                        <a:latin typeface="Cambria Math" panose="02040503050406030204" pitchFamily="18" charset="0"/>
                      </a:rPr>
                      <m:t>𝑛</m:t>
                    </m:r>
                    <m:r>
                      <a:rPr lang="en-US" altLang="ja-JP" sz="2400" i="1">
                        <a:latin typeface="Cambria Math" panose="02040503050406030204" pitchFamily="18" charset="0"/>
                      </a:rPr>
                      <m:t>=5)</m:t>
                    </m:r>
                  </m:oMath>
                </a14:m>
                <a:endParaRPr lang="en-US" altLang="ja-JP" sz="2400" dirty="0"/>
              </a:p>
            </p:txBody>
          </p:sp>
        </mc:Choice>
        <mc:Fallback xmlns="">
          <p:sp>
            <p:nvSpPr>
              <p:cNvPr id="6" name="正方形/長方形 5">
                <a:extLst>
                  <a:ext uri="{FF2B5EF4-FFF2-40B4-BE49-F238E27FC236}">
                    <a16:creationId xmlns:a16="http://schemas.microsoft.com/office/drawing/2014/main" id="{7FCA0A20-A036-E848-AE1E-25213A7CA91A}"/>
                  </a:ext>
                </a:extLst>
              </p:cNvPr>
              <p:cNvSpPr>
                <a:spLocks noRot="1" noChangeAspect="1" noMove="1" noResize="1" noEditPoints="1" noAdjustHandles="1" noChangeArrowheads="1" noChangeShapeType="1" noTextEdit="1"/>
              </p:cNvSpPr>
              <p:nvPr/>
            </p:nvSpPr>
            <p:spPr>
              <a:xfrm>
                <a:off x="502470" y="3527849"/>
                <a:ext cx="7488397" cy="461665"/>
              </a:xfrm>
              <a:prstGeom prst="rect">
                <a:avLst/>
              </a:prstGeom>
              <a:blipFill>
                <a:blip r:embed="rId3"/>
                <a:stretch>
                  <a:fillRect l="-1017" t="-8108" b="-216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43528F4-0AD2-5E44-A9FF-BADCE82FB62A}"/>
                  </a:ext>
                </a:extLst>
              </p:cNvPr>
              <p:cNvSpPr txBox="1"/>
              <p:nvPr/>
            </p:nvSpPr>
            <p:spPr>
              <a:xfrm>
                <a:off x="502470" y="3124468"/>
                <a:ext cx="6271397"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ja-JP" sz="2400" b="0" i="1" smtClean="0">
                        <a:latin typeface="Cambria Math" panose="02040503050406030204" pitchFamily="18" charset="0"/>
                      </a:rPr>
                      <m:t>𝑃</m:t>
                    </m:r>
                    <m:r>
                      <a:rPr lang="en-US" altLang="ja-JP" sz="2400" b="0" i="1" smtClean="0">
                        <a:latin typeface="Cambria Math" panose="02040503050406030204" pitchFamily="18" charset="0"/>
                      </a:rPr>
                      <m:t>(</m:t>
                    </m:r>
                    <m:r>
                      <a:rPr lang="en-US" altLang="ja-JP" sz="2400" i="1" smtClean="0">
                        <a:latin typeface="Cambria Math" panose="02040503050406030204" pitchFamily="18" charset="0"/>
                      </a:rPr>
                      <m:t>𝑋</m:t>
                    </m:r>
                    <m:r>
                      <a:rPr lang="en-US" altLang="ja-JP" sz="2400" b="0" i="1" smtClean="0">
                        <a:latin typeface="Cambria Math" panose="02040503050406030204" pitchFamily="18" charset="0"/>
                      </a:rPr>
                      <m:t>=1</m:t>
                    </m:r>
                  </m:oMath>
                </a14:m>
                <a:r>
                  <a:rPr kumimoji="1" lang="en-US" altLang="ja-JP" sz="2400" dirty="0"/>
                  <a:t>)</a:t>
                </a:r>
                <a:r>
                  <a:rPr kumimoji="1" lang="ja-JP" altLang="en-US" sz="2400"/>
                  <a:t>が</a:t>
                </a:r>
                <a14:m>
                  <m:oMath xmlns:m="http://schemas.openxmlformats.org/officeDocument/2006/math">
                    <m:r>
                      <a:rPr lang="en-US" altLang="ja-JP" sz="2400" i="1">
                        <a:latin typeface="Cambria Math" panose="02040503050406030204" pitchFamily="18" charset="0"/>
                      </a:rPr>
                      <m:t>𝑝</m:t>
                    </m:r>
                  </m:oMath>
                </a14:m>
                <a:r>
                  <a:rPr kumimoji="1" lang="en-US" altLang="ja-JP" sz="2400" dirty="0"/>
                  <a:t>, </a:t>
                </a:r>
                <a:r>
                  <a:rPr lang="en-US" altLang="ja-JP" sz="2400" dirty="0"/>
                  <a:t> </a:t>
                </a:r>
                <a14:m>
                  <m:oMath xmlns:m="http://schemas.openxmlformats.org/officeDocument/2006/math">
                    <m:r>
                      <a:rPr lang="en-US" altLang="ja-JP" sz="2400" i="1">
                        <a:latin typeface="Cambria Math" panose="02040503050406030204" pitchFamily="18" charset="0"/>
                      </a:rPr>
                      <m:t>𝑃</m:t>
                    </m:r>
                    <m:r>
                      <a:rPr lang="en-US" altLang="ja-JP" sz="2400" i="1">
                        <a:latin typeface="Cambria Math" panose="02040503050406030204" pitchFamily="18" charset="0"/>
                      </a:rPr>
                      <m:t>(</m:t>
                    </m:r>
                    <m:r>
                      <a:rPr lang="en-US" altLang="ja-JP" sz="2400" i="1">
                        <a:latin typeface="Cambria Math" panose="02040503050406030204" pitchFamily="18" charset="0"/>
                      </a:rPr>
                      <m:t>𝑋</m:t>
                    </m:r>
                    <m:r>
                      <a:rPr lang="en-US" altLang="ja-JP" sz="2400" i="1">
                        <a:latin typeface="Cambria Math" panose="02040503050406030204" pitchFamily="18" charset="0"/>
                      </a:rPr>
                      <m:t>=0</m:t>
                    </m:r>
                  </m:oMath>
                </a14:m>
                <a:r>
                  <a:rPr lang="en-US" altLang="ja-JP" sz="2400" dirty="0"/>
                  <a:t>)</a:t>
                </a:r>
                <a:r>
                  <a:rPr kumimoji="1" lang="ja-JP" altLang="en-US" sz="2400"/>
                  <a:t>が</a:t>
                </a:r>
                <a14:m>
                  <m:oMath xmlns:m="http://schemas.openxmlformats.org/officeDocument/2006/math">
                    <m:r>
                      <a:rPr lang="en-US" altLang="ja-JP" sz="2400" b="0" i="0" smtClean="0">
                        <a:latin typeface="Cambria Math" panose="02040503050406030204" pitchFamily="18" charset="0"/>
                      </a:rPr>
                      <m:t>1−</m:t>
                    </m:r>
                    <m:r>
                      <a:rPr lang="en-US" altLang="ja-JP" sz="2400" i="1">
                        <a:latin typeface="Cambria Math" panose="02040503050406030204" pitchFamily="18" charset="0"/>
                      </a:rPr>
                      <m:t>𝑝</m:t>
                    </m:r>
                  </m:oMath>
                </a14:m>
                <a:r>
                  <a:rPr kumimoji="1" lang="ja-JP" altLang="en-US" sz="2400"/>
                  <a:t>の二項分布</a:t>
                </a:r>
              </a:p>
            </p:txBody>
          </p:sp>
        </mc:Choice>
        <mc:Fallback xmlns="">
          <p:sp>
            <p:nvSpPr>
              <p:cNvPr id="8" name="テキスト ボックス 7">
                <a:extLst>
                  <a:ext uri="{FF2B5EF4-FFF2-40B4-BE49-F238E27FC236}">
                    <a16:creationId xmlns:a16="http://schemas.microsoft.com/office/drawing/2014/main" id="{243528F4-0AD2-5E44-A9FF-BADCE82FB62A}"/>
                  </a:ext>
                </a:extLst>
              </p:cNvPr>
              <p:cNvSpPr txBox="1">
                <a:spLocks noRot="1" noChangeAspect="1" noMove="1" noResize="1" noEditPoints="1" noAdjustHandles="1" noChangeArrowheads="1" noChangeShapeType="1" noTextEdit="1"/>
              </p:cNvSpPr>
              <p:nvPr/>
            </p:nvSpPr>
            <p:spPr>
              <a:xfrm>
                <a:off x="502470" y="3124468"/>
                <a:ext cx="6271397" cy="461665"/>
              </a:xfrm>
              <a:prstGeom prst="rect">
                <a:avLst/>
              </a:prstGeom>
              <a:blipFill>
                <a:blip r:embed="rId4"/>
                <a:stretch>
                  <a:fillRect l="-1215" t="-10811" r="-6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7612CD1-6908-4145-B167-1F6E663D5B26}"/>
                  </a:ext>
                </a:extLst>
              </p:cNvPr>
              <p:cNvSpPr txBox="1"/>
              <p:nvPr/>
            </p:nvSpPr>
            <p:spPr>
              <a:xfrm>
                <a:off x="825670" y="4145872"/>
                <a:ext cx="6475171" cy="461665"/>
              </a:xfrm>
              <a:prstGeom prst="rect">
                <a:avLst/>
              </a:prstGeom>
              <a:noFill/>
            </p:spPr>
            <p:txBody>
              <a:bodyPr wrap="none" rtlCol="0">
                <a:spAutoFit/>
              </a:bodyPr>
              <a:lstStyle/>
              <a:p>
                <a:r>
                  <a:rPr kumimoji="1" lang="ja-JP" altLang="en-US" sz="2400"/>
                  <a:t>この標本が得られる確率は，</a:t>
                </a:r>
                <a14:m>
                  <m:oMath xmlns:m="http://schemas.openxmlformats.org/officeDocument/2006/math">
                    <m:r>
                      <a:rPr lang="en-US" altLang="ja-JP" sz="2400" b="0" i="1" smtClean="0">
                        <a:latin typeface="Cambria Math" panose="02040503050406030204" pitchFamily="18" charset="0"/>
                      </a:rPr>
                      <m:t>𝐿</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𝑝</m:t>
                        </m:r>
                      </m:e>
                    </m:d>
                    <m:r>
                      <a:rPr lang="en-US" altLang="ja-JP" sz="2400" b="0" i="0" smtClean="0">
                        <a:latin typeface="Cambria Math" panose="02040503050406030204" pitchFamily="18" charset="0"/>
                      </a:rPr>
                      <m:t>=</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𝑝</m:t>
                        </m:r>
                      </m:e>
                      <m:sup>
                        <m:r>
                          <a:rPr lang="en-US" altLang="ja-JP" sz="2400" b="0" i="1" smtClean="0">
                            <a:latin typeface="Cambria Math" panose="02040503050406030204" pitchFamily="18" charset="0"/>
                          </a:rPr>
                          <m:t>4</m:t>
                        </m:r>
                      </m:sup>
                    </m:sSup>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oMath>
                </a14:m>
                <a:endParaRPr kumimoji="1" lang="ja-JP" altLang="en-US" sz="2400"/>
              </a:p>
            </p:txBody>
          </p:sp>
        </mc:Choice>
        <mc:Fallback xmlns="">
          <p:sp>
            <p:nvSpPr>
              <p:cNvPr id="9" name="テキスト ボックス 8">
                <a:extLst>
                  <a:ext uri="{FF2B5EF4-FFF2-40B4-BE49-F238E27FC236}">
                    <a16:creationId xmlns:a16="http://schemas.microsoft.com/office/drawing/2014/main" id="{87612CD1-6908-4145-B167-1F6E663D5B26}"/>
                  </a:ext>
                </a:extLst>
              </p:cNvPr>
              <p:cNvSpPr txBox="1">
                <a:spLocks noRot="1" noChangeAspect="1" noMove="1" noResize="1" noEditPoints="1" noAdjustHandles="1" noChangeArrowheads="1" noChangeShapeType="1" noTextEdit="1"/>
              </p:cNvSpPr>
              <p:nvPr/>
            </p:nvSpPr>
            <p:spPr>
              <a:xfrm>
                <a:off x="825670" y="4145872"/>
                <a:ext cx="6475171" cy="461665"/>
              </a:xfrm>
              <a:prstGeom prst="rect">
                <a:avLst/>
              </a:prstGeom>
              <a:blipFill>
                <a:blip r:embed="rId5"/>
                <a:stretch>
                  <a:fillRect l="-1370"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FF6F65E4-A2E9-7548-9437-1F437838A37C}"/>
                  </a:ext>
                </a:extLst>
              </p:cNvPr>
              <p:cNvSpPr/>
              <p:nvPr/>
            </p:nvSpPr>
            <p:spPr>
              <a:xfrm>
                <a:off x="1571256" y="4692712"/>
                <a:ext cx="26754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=0.2</m:t>
                          </m:r>
                        </m:e>
                      </m:d>
                      <m:r>
                        <a:rPr lang="en-US" altLang="ja-JP" sz="2000" b="0" i="1" smtClean="0">
                          <a:latin typeface="Cambria Math" panose="02040503050406030204" pitchFamily="18" charset="0"/>
                        </a:rPr>
                        <m:t>=0.00128</m:t>
                      </m:r>
                    </m:oMath>
                  </m:oMathPara>
                </a14:m>
                <a:endParaRPr lang="ja-JP" altLang="en-US" sz="2000"/>
              </a:p>
            </p:txBody>
          </p:sp>
        </mc:Choice>
        <mc:Fallback xmlns="">
          <p:sp>
            <p:nvSpPr>
              <p:cNvPr id="11" name="正方形/長方形 10">
                <a:extLst>
                  <a:ext uri="{FF2B5EF4-FFF2-40B4-BE49-F238E27FC236}">
                    <a16:creationId xmlns:a16="http://schemas.microsoft.com/office/drawing/2014/main" id="{FF6F65E4-A2E9-7548-9437-1F437838A37C}"/>
                  </a:ext>
                </a:extLst>
              </p:cNvPr>
              <p:cNvSpPr>
                <a:spLocks noRot="1" noChangeAspect="1" noMove="1" noResize="1" noEditPoints="1" noAdjustHandles="1" noChangeArrowheads="1" noChangeShapeType="1" noTextEdit="1"/>
              </p:cNvSpPr>
              <p:nvPr/>
            </p:nvSpPr>
            <p:spPr>
              <a:xfrm>
                <a:off x="1571256" y="4692712"/>
                <a:ext cx="2675412" cy="400110"/>
              </a:xfrm>
              <a:prstGeom prst="rect">
                <a:avLst/>
              </a:prstGeom>
              <a:blipFill>
                <a:blip r:embed="rId6"/>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6C2A4E2-B7CC-D34F-B639-DEBAECBAA571}"/>
                  </a:ext>
                </a:extLst>
              </p:cNvPr>
              <p:cNvSpPr/>
              <p:nvPr/>
            </p:nvSpPr>
            <p:spPr>
              <a:xfrm>
                <a:off x="1571256" y="5056283"/>
                <a:ext cx="26754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𝑝</m:t>
                          </m:r>
                          <m:r>
                            <a:rPr lang="en-US" altLang="ja-JP" sz="2000" b="0" i="1" smtClean="0">
                              <a:latin typeface="Cambria Math" panose="02040503050406030204" pitchFamily="18" charset="0"/>
                            </a:rPr>
                            <m:t>=0.8</m:t>
                          </m:r>
                        </m:e>
                      </m:d>
                      <m:r>
                        <a:rPr lang="en-US" altLang="ja-JP" sz="2000" b="0" i="1" smtClean="0">
                          <a:latin typeface="Cambria Math" panose="02040503050406030204" pitchFamily="18" charset="0"/>
                        </a:rPr>
                        <m:t>=0.08192</m:t>
                      </m:r>
                    </m:oMath>
                  </m:oMathPara>
                </a14:m>
                <a:endParaRPr lang="ja-JP" altLang="en-US" sz="2000"/>
              </a:p>
            </p:txBody>
          </p:sp>
        </mc:Choice>
        <mc:Fallback xmlns="">
          <p:sp>
            <p:nvSpPr>
              <p:cNvPr id="12" name="正方形/長方形 11">
                <a:extLst>
                  <a:ext uri="{FF2B5EF4-FFF2-40B4-BE49-F238E27FC236}">
                    <a16:creationId xmlns:a16="http://schemas.microsoft.com/office/drawing/2014/main" id="{56C2A4E2-B7CC-D34F-B639-DEBAECBAA571}"/>
                  </a:ext>
                </a:extLst>
              </p:cNvPr>
              <p:cNvSpPr>
                <a:spLocks noRot="1" noChangeAspect="1" noMove="1" noResize="1" noEditPoints="1" noAdjustHandles="1" noChangeArrowheads="1" noChangeShapeType="1" noTextEdit="1"/>
              </p:cNvSpPr>
              <p:nvPr/>
            </p:nvSpPr>
            <p:spPr>
              <a:xfrm>
                <a:off x="1571256" y="5056283"/>
                <a:ext cx="2675411" cy="400110"/>
              </a:xfrm>
              <a:prstGeom prst="rect">
                <a:avLst/>
              </a:prstGeom>
              <a:blipFill>
                <a:blip r:embed="rId7"/>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254CD67D-5451-404B-A0EB-9E52EA4EFB7D}"/>
                  </a:ext>
                </a:extLst>
              </p:cNvPr>
              <p:cNvSpPr/>
              <p:nvPr/>
            </p:nvSpPr>
            <p:spPr>
              <a:xfrm>
                <a:off x="5200586" y="4892767"/>
                <a:ext cx="4559582" cy="523220"/>
              </a:xfrm>
              <a:prstGeom prst="rect">
                <a:avLst/>
              </a:prstGeom>
            </p:spPr>
            <p:txBody>
              <a:bodyPr wrap="none">
                <a:spAutoFit/>
              </a:bodyPr>
              <a:lstStyle/>
              <a:p>
                <a14:m>
                  <m:oMath xmlns:m="http://schemas.openxmlformats.org/officeDocument/2006/math">
                    <m:r>
                      <a:rPr lang="en-US" altLang="ja-JP" sz="2800" b="0" i="1" smtClean="0">
                        <a:solidFill>
                          <a:schemeClr val="tx1"/>
                        </a:solidFill>
                        <a:latin typeface="Cambria Math" panose="02040503050406030204" pitchFamily="18" charset="0"/>
                      </a:rPr>
                      <m:t>𝑝</m:t>
                    </m:r>
                    <m:r>
                      <a:rPr lang="en-US" altLang="ja-JP" sz="2800" b="0" i="1" smtClean="0">
                        <a:solidFill>
                          <a:schemeClr val="tx1"/>
                        </a:solidFill>
                        <a:latin typeface="Cambria Math" panose="02040503050406030204" pitchFamily="18" charset="0"/>
                      </a:rPr>
                      <m:t>=0.8</m:t>
                    </m:r>
                  </m:oMath>
                </a14:m>
                <a:r>
                  <a:rPr lang="ja-JP" altLang="en-US" sz="2800">
                    <a:solidFill>
                      <a:schemeClr val="tx1"/>
                    </a:solidFill>
                  </a:rPr>
                  <a:t>の方が</a:t>
                </a:r>
                <a:r>
                  <a:rPr lang="ja-JP" altLang="en-US" sz="2800" b="1">
                    <a:solidFill>
                      <a:schemeClr val="accent1">
                        <a:lumMod val="75000"/>
                      </a:schemeClr>
                    </a:solidFill>
                  </a:rPr>
                  <a:t>尤もらしい！</a:t>
                </a:r>
              </a:p>
            </p:txBody>
          </p:sp>
        </mc:Choice>
        <mc:Fallback xmlns="">
          <p:sp>
            <p:nvSpPr>
              <p:cNvPr id="13" name="正方形/長方形 12">
                <a:extLst>
                  <a:ext uri="{FF2B5EF4-FFF2-40B4-BE49-F238E27FC236}">
                    <a16:creationId xmlns:a16="http://schemas.microsoft.com/office/drawing/2014/main" id="{254CD67D-5451-404B-A0EB-9E52EA4EFB7D}"/>
                  </a:ext>
                </a:extLst>
              </p:cNvPr>
              <p:cNvSpPr>
                <a:spLocks noRot="1" noChangeAspect="1" noMove="1" noResize="1" noEditPoints="1" noAdjustHandles="1" noChangeArrowheads="1" noChangeShapeType="1" noTextEdit="1"/>
              </p:cNvSpPr>
              <p:nvPr/>
            </p:nvSpPr>
            <p:spPr>
              <a:xfrm>
                <a:off x="5200586" y="4892767"/>
                <a:ext cx="4559582" cy="523220"/>
              </a:xfrm>
              <a:prstGeom prst="rect">
                <a:avLst/>
              </a:prstGeom>
              <a:blipFill>
                <a:blip r:embed="rId8"/>
                <a:stretch>
                  <a:fillRect l="-277" t="-9524" r="-1662"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872A34BF-4773-A342-B539-7487D654FA26}"/>
              </a:ext>
            </a:extLst>
          </p:cNvPr>
          <p:cNvSpPr txBox="1"/>
          <p:nvPr/>
        </p:nvSpPr>
        <p:spPr>
          <a:xfrm>
            <a:off x="1577393" y="5736074"/>
            <a:ext cx="1415772" cy="461665"/>
          </a:xfrm>
          <a:prstGeom prst="rect">
            <a:avLst/>
          </a:prstGeom>
          <a:noFill/>
        </p:spPr>
        <p:txBody>
          <a:bodyPr wrap="none" rtlCol="0">
            <a:spAutoFit/>
          </a:bodyPr>
          <a:lstStyle/>
          <a:p>
            <a:r>
              <a:rPr kumimoji="1" lang="ja-JP" altLang="en-US" sz="2400" b="1"/>
              <a:t>尤度関数</a:t>
            </a:r>
          </a:p>
        </p:txBody>
      </p:sp>
      <p:sp>
        <p:nvSpPr>
          <p:cNvPr id="19" name="テキスト ボックス 18">
            <a:extLst>
              <a:ext uri="{FF2B5EF4-FFF2-40B4-BE49-F238E27FC236}">
                <a16:creationId xmlns:a16="http://schemas.microsoft.com/office/drawing/2014/main" id="{3963775B-029C-5645-AC5B-3129436F3581}"/>
              </a:ext>
            </a:extLst>
          </p:cNvPr>
          <p:cNvSpPr txBox="1"/>
          <p:nvPr/>
        </p:nvSpPr>
        <p:spPr>
          <a:xfrm>
            <a:off x="3238057" y="5701337"/>
            <a:ext cx="800219" cy="461665"/>
          </a:xfrm>
          <a:prstGeom prst="rect">
            <a:avLst/>
          </a:prstGeom>
          <a:noFill/>
        </p:spPr>
        <p:txBody>
          <a:bodyPr wrap="none" rtlCol="0">
            <a:spAutoFit/>
          </a:bodyPr>
          <a:lstStyle/>
          <a:p>
            <a:r>
              <a:rPr kumimoji="1" lang="ja-JP" altLang="en-US" sz="2400" b="1"/>
              <a:t>尤度</a:t>
            </a:r>
          </a:p>
        </p:txBody>
      </p:sp>
      <p:sp>
        <p:nvSpPr>
          <p:cNvPr id="20" name="下矢印 19">
            <a:extLst>
              <a:ext uri="{FF2B5EF4-FFF2-40B4-BE49-F238E27FC236}">
                <a16:creationId xmlns:a16="http://schemas.microsoft.com/office/drawing/2014/main" id="{0EDBE37C-F00F-3749-858D-547B30EB3FEB}"/>
              </a:ext>
            </a:extLst>
          </p:cNvPr>
          <p:cNvSpPr/>
          <p:nvPr/>
        </p:nvSpPr>
        <p:spPr>
          <a:xfrm rot="10800000">
            <a:off x="1963640" y="546372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a:extLst>
              <a:ext uri="{FF2B5EF4-FFF2-40B4-BE49-F238E27FC236}">
                <a16:creationId xmlns:a16="http://schemas.microsoft.com/office/drawing/2014/main" id="{1F76EEF7-66D0-4B42-AA6A-1986128415FB}"/>
              </a:ext>
            </a:extLst>
          </p:cNvPr>
          <p:cNvSpPr/>
          <p:nvPr/>
        </p:nvSpPr>
        <p:spPr>
          <a:xfrm rot="10800000">
            <a:off x="3329558" y="5456393"/>
            <a:ext cx="617220" cy="265021"/>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1510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extLst>
              <a:ext uri="{FF2B5EF4-FFF2-40B4-BE49-F238E27FC236}">
                <a16:creationId xmlns:a16="http://schemas.microsoft.com/office/drawing/2014/main" id="{B688AB64-C486-A04E-88AE-DCD0C590C8ED}"/>
              </a:ext>
            </a:extLst>
          </p:cNvPr>
          <p:cNvSpPr/>
          <p:nvPr/>
        </p:nvSpPr>
        <p:spPr>
          <a:xfrm>
            <a:off x="155762" y="1653358"/>
            <a:ext cx="10940795" cy="17469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3DFEB86-8F38-F448-8962-879D89B688BE}"/>
              </a:ext>
            </a:extLst>
          </p:cNvPr>
          <p:cNvSpPr>
            <a:spLocks noGrp="1"/>
          </p:cNvSpPr>
          <p:nvPr>
            <p:ph type="title"/>
          </p:nvPr>
        </p:nvSpPr>
        <p:spPr/>
        <p:txBody>
          <a:bodyPr/>
          <a:lstStyle/>
          <a:p>
            <a:r>
              <a:rPr kumimoji="1" lang="ja-JP" altLang="en-US"/>
              <a:t>最尤原理</a:t>
            </a: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43A99706-30E0-4342-93E8-0225FF5BE7AE}"/>
                  </a:ext>
                </a:extLst>
              </p:cNvPr>
              <p:cNvSpPr/>
              <p:nvPr/>
            </p:nvSpPr>
            <p:spPr>
              <a:xfrm>
                <a:off x="311296" y="1875362"/>
                <a:ext cx="10720627" cy="523220"/>
              </a:xfrm>
              <a:prstGeom prst="rect">
                <a:avLst/>
              </a:prstGeom>
            </p:spPr>
            <p:txBody>
              <a:bodyPr wrap="none">
                <a:spAutoFit/>
              </a:bodyPr>
              <a:lstStyle/>
              <a:p>
                <a:r>
                  <a:rPr lang="ja-JP" altLang="en-US" sz="2800" b="1"/>
                  <a:t>最尤法</a:t>
                </a:r>
                <a:r>
                  <a:rPr lang="ja-JP" altLang="en-US" sz="2800"/>
                  <a:t>：尤度関数</a:t>
                </a:r>
                <a14:m>
                  <m:oMath xmlns:m="http://schemas.openxmlformats.org/officeDocument/2006/math">
                    <m:r>
                      <a:rPr lang="en-US" altLang="ja-JP" sz="2800" b="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ea typeface="Cambria Math" panose="02040503050406030204" pitchFamily="18" charset="0"/>
                          </a:rPr>
                          <m:t>𝜃</m:t>
                        </m:r>
                      </m:e>
                    </m:d>
                  </m:oMath>
                </a14:m>
                <a:r>
                  <a:rPr lang="ja-JP" altLang="en-US" sz="2800"/>
                  <a:t>を最大にする</a:t>
                </a:r>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𝜃</m:t>
                    </m:r>
                  </m:oMath>
                </a14:m>
                <a:r>
                  <a:rPr lang="ja-JP" altLang="en-US" sz="2800"/>
                  <a:t>を推定量とする</a:t>
                </a:r>
                <a:r>
                  <a:rPr lang="en-US" altLang="ja-JP" sz="2800" dirty="0"/>
                  <a:t>(</a:t>
                </a:r>
                <a:r>
                  <a:rPr lang="ja-JP" altLang="en-US" sz="2800"/>
                  <a:t>最尤推定量</a:t>
                </a:r>
                <a:r>
                  <a:rPr lang="en-US" altLang="ja-JP" sz="2800" dirty="0"/>
                  <a:t>)</a:t>
                </a:r>
                <a:endParaRPr lang="ja-JP" altLang="en-US" sz="2800"/>
              </a:p>
            </p:txBody>
          </p:sp>
        </mc:Choice>
        <mc:Fallback xmlns="">
          <p:sp>
            <p:nvSpPr>
              <p:cNvPr id="4" name="正方形/長方形 3">
                <a:extLst>
                  <a:ext uri="{FF2B5EF4-FFF2-40B4-BE49-F238E27FC236}">
                    <a16:creationId xmlns:a16="http://schemas.microsoft.com/office/drawing/2014/main" id="{43A99706-30E0-4342-93E8-0225FF5BE7AE}"/>
                  </a:ext>
                </a:extLst>
              </p:cNvPr>
              <p:cNvSpPr>
                <a:spLocks noRot="1" noChangeAspect="1" noMove="1" noResize="1" noEditPoints="1" noAdjustHandles="1" noChangeArrowheads="1" noChangeShapeType="1" noTextEdit="1"/>
              </p:cNvSpPr>
              <p:nvPr/>
            </p:nvSpPr>
            <p:spPr>
              <a:xfrm>
                <a:off x="311296" y="1875362"/>
                <a:ext cx="10720627" cy="523220"/>
              </a:xfrm>
              <a:prstGeom prst="rect">
                <a:avLst/>
              </a:prstGeom>
              <a:blipFill>
                <a:blip r:embed="rId2"/>
                <a:stretch>
                  <a:fillRect l="-1183" t="-11905" r="-118"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25BFCC-6407-D94A-A5E7-16E58AF6B162}"/>
                  </a:ext>
                </a:extLst>
              </p:cNvPr>
              <p:cNvSpPr/>
              <p:nvPr/>
            </p:nvSpPr>
            <p:spPr>
              <a:xfrm>
                <a:off x="1303010" y="2398582"/>
                <a:ext cx="162826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400" i="1" smtClean="0">
                              <a:latin typeface="Cambria Math" panose="02040503050406030204" pitchFamily="18" charset="0"/>
                              <a:ea typeface="Cambria Math" panose="02040503050406030204" pitchFamily="18" charset="0"/>
                            </a:rPr>
                          </m:ctrlPr>
                        </m:fPr>
                        <m:num>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num>
                        <m:den>
                          <m:r>
                            <a:rPr lang="en-US" altLang="ja-JP" sz="2400" b="0" i="1" smtClean="0">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𝜃</m:t>
                          </m:r>
                        </m:den>
                      </m:f>
                      <m:r>
                        <a:rPr lang="en-US" altLang="ja-JP" sz="2400" b="0" i="1" smtClean="0">
                          <a:latin typeface="Cambria Math" panose="02040503050406030204" pitchFamily="18" charset="0"/>
                          <a:ea typeface="Cambria Math" panose="02040503050406030204" pitchFamily="18" charset="0"/>
                        </a:rPr>
                        <m:t>=0</m:t>
                      </m:r>
                    </m:oMath>
                  </m:oMathPara>
                </a14:m>
                <a:endParaRPr lang="ja-JP" altLang="en-US" sz="2400"/>
              </a:p>
            </p:txBody>
          </p:sp>
        </mc:Choice>
        <mc:Fallback xmlns="">
          <p:sp>
            <p:nvSpPr>
              <p:cNvPr id="5" name="正方形/長方形 4">
                <a:extLst>
                  <a:ext uri="{FF2B5EF4-FFF2-40B4-BE49-F238E27FC236}">
                    <a16:creationId xmlns:a16="http://schemas.microsoft.com/office/drawing/2014/main" id="{1425BFCC-6407-D94A-A5E7-16E58AF6B162}"/>
                  </a:ext>
                </a:extLst>
              </p:cNvPr>
              <p:cNvSpPr>
                <a:spLocks noRot="1" noChangeAspect="1" noMove="1" noResize="1" noEditPoints="1" noAdjustHandles="1" noChangeArrowheads="1" noChangeShapeType="1" noTextEdit="1"/>
              </p:cNvSpPr>
              <p:nvPr/>
            </p:nvSpPr>
            <p:spPr>
              <a:xfrm>
                <a:off x="1303010" y="2398582"/>
                <a:ext cx="1628266" cy="809068"/>
              </a:xfrm>
              <a:prstGeom prst="rect">
                <a:avLst/>
              </a:prstGeom>
              <a:blipFill>
                <a:blip r:embed="rId3"/>
                <a:stretch>
                  <a:fillRect b="-615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2D57474-144C-8046-A012-EB2D732AEA96}"/>
              </a:ext>
            </a:extLst>
          </p:cNvPr>
          <p:cNvSpPr txBox="1"/>
          <p:nvPr/>
        </p:nvSpPr>
        <p:spPr>
          <a:xfrm>
            <a:off x="2794116" y="2633375"/>
            <a:ext cx="2646878" cy="461665"/>
          </a:xfrm>
          <a:prstGeom prst="rect">
            <a:avLst/>
          </a:prstGeom>
          <a:noFill/>
        </p:spPr>
        <p:txBody>
          <a:bodyPr wrap="none" rtlCol="0">
            <a:spAutoFit/>
          </a:bodyPr>
          <a:lstStyle/>
          <a:p>
            <a:r>
              <a:rPr kumimoji="1" lang="ja-JP" altLang="en-US" sz="2400" dirty="0"/>
              <a:t>と</a:t>
            </a:r>
            <a:r>
              <a:rPr kumimoji="1" lang="ja-JP" altLang="en-US" sz="2400"/>
              <a:t>なる解を</a:t>
            </a:r>
            <a:r>
              <a:rPr kumimoji="1" lang="ja-JP" altLang="en-US" sz="2400" dirty="0"/>
              <a:t>求める</a:t>
            </a:r>
          </a:p>
        </p:txBody>
      </p:sp>
      <p:sp>
        <p:nvSpPr>
          <p:cNvPr id="8" name="下矢印 7">
            <a:extLst>
              <a:ext uri="{FF2B5EF4-FFF2-40B4-BE49-F238E27FC236}">
                <a16:creationId xmlns:a16="http://schemas.microsoft.com/office/drawing/2014/main" id="{0F6E864F-4F0D-D845-AE32-49D922DAE6FD}"/>
              </a:ext>
            </a:extLst>
          </p:cNvPr>
          <p:cNvSpPr/>
          <p:nvPr/>
        </p:nvSpPr>
        <p:spPr>
          <a:xfrm rot="16200000">
            <a:off x="612002" y="2620498"/>
            <a:ext cx="643145" cy="48741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014093C-E62C-2C43-81D2-D03AFE5F3D6A}"/>
                  </a:ext>
                </a:extLst>
              </p:cNvPr>
              <p:cNvSpPr/>
              <p:nvPr/>
            </p:nvSpPr>
            <p:spPr>
              <a:xfrm>
                <a:off x="91989" y="3548459"/>
                <a:ext cx="11282897" cy="523220"/>
              </a:xfrm>
              <a:prstGeom prst="rect">
                <a:avLst/>
              </a:prstGeom>
            </p:spPr>
            <p:txBody>
              <a:bodyPr wrap="none">
                <a:spAutoFit/>
              </a:bodyPr>
              <a:lstStyle/>
              <a:p>
                <a:r>
                  <a:rPr lang="ja-JP" altLang="en-US" sz="2800" b="1"/>
                  <a:t>尤度関数</a:t>
                </a:r>
                <a14:m>
                  <m:oMath xmlns:m="http://schemas.openxmlformats.org/officeDocument/2006/math">
                    <m:r>
                      <a:rPr lang="en-US" altLang="ja-JP" sz="2800" b="1" i="1">
                        <a:latin typeface="Cambria Math" panose="02040503050406030204" pitchFamily="18" charset="0"/>
                      </a:rPr>
                      <m:t>𝑳</m:t>
                    </m:r>
                    <m:d>
                      <m:dPr>
                        <m:ctrlPr>
                          <a:rPr lang="en-US" altLang="ja-JP" sz="2800" b="1" i="1">
                            <a:latin typeface="Cambria Math" panose="02040503050406030204" pitchFamily="18" charset="0"/>
                          </a:rPr>
                        </m:ctrlPr>
                      </m:dPr>
                      <m:e>
                        <m:r>
                          <a:rPr lang="en-US" altLang="ja-JP" sz="2800" b="1" i="1">
                            <a:latin typeface="Cambria Math" panose="02040503050406030204" pitchFamily="18" charset="0"/>
                            <a:ea typeface="Cambria Math" panose="02040503050406030204" pitchFamily="18" charset="0"/>
                          </a:rPr>
                          <m:t>𝜽</m:t>
                        </m:r>
                      </m:e>
                    </m:d>
                  </m:oMath>
                </a14:m>
                <a:r>
                  <a:rPr lang="en-US" altLang="ja-JP" sz="2800" b="1" dirty="0"/>
                  <a:t> </a:t>
                </a:r>
                <a:r>
                  <a:rPr lang="en-US" altLang="ja-JP" sz="2800" dirty="0"/>
                  <a:t>: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1</m:t>
                        </m:r>
                      </m:sub>
                    </m:sSub>
                  </m:oMath>
                </a14:m>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b="0" i="1" smtClean="0">
                            <a:latin typeface="Cambria Math" panose="02040503050406030204" pitchFamily="18" charset="0"/>
                          </a:rPr>
                          <m:t>𝑛</m:t>
                        </m:r>
                      </m:sub>
                    </m:sSub>
                  </m:oMath>
                </a14:m>
                <a:r>
                  <a:rPr lang="ja-JP" altLang="en-US" sz="2800"/>
                  <a:t>の同時確率分布を</a:t>
                </a:r>
                <a14:m>
                  <m:oMath xmlns:m="http://schemas.openxmlformats.org/officeDocument/2006/math">
                    <m:r>
                      <a:rPr lang="en-US" altLang="ja-JP" sz="2800" i="1">
                        <a:latin typeface="Cambria Math" panose="02040503050406030204" pitchFamily="18" charset="0"/>
                        <a:ea typeface="Cambria Math" panose="02040503050406030204" pitchFamily="18" charset="0"/>
                      </a:rPr>
                      <m:t>𝜃</m:t>
                    </m:r>
                  </m:oMath>
                </a14:m>
                <a:r>
                  <a:rPr lang="ja-JP" altLang="en-US" sz="2800"/>
                  <a:t>の関数とみなしたもの</a:t>
                </a:r>
              </a:p>
            </p:txBody>
          </p:sp>
        </mc:Choice>
        <mc:Fallback xmlns="">
          <p:sp>
            <p:nvSpPr>
              <p:cNvPr id="10" name="正方形/長方形 9">
                <a:extLst>
                  <a:ext uri="{FF2B5EF4-FFF2-40B4-BE49-F238E27FC236}">
                    <a16:creationId xmlns:a16="http://schemas.microsoft.com/office/drawing/2014/main" id="{C014093C-E62C-2C43-81D2-D03AFE5F3D6A}"/>
                  </a:ext>
                </a:extLst>
              </p:cNvPr>
              <p:cNvSpPr>
                <a:spLocks noRot="1" noChangeAspect="1" noMove="1" noResize="1" noEditPoints="1" noAdjustHandles="1" noChangeArrowheads="1" noChangeShapeType="1" noTextEdit="1"/>
              </p:cNvSpPr>
              <p:nvPr/>
            </p:nvSpPr>
            <p:spPr>
              <a:xfrm>
                <a:off x="91989" y="3548459"/>
                <a:ext cx="11282897" cy="523220"/>
              </a:xfrm>
              <a:prstGeom prst="rect">
                <a:avLst/>
              </a:prstGeom>
              <a:blipFill>
                <a:blip r:embed="rId5"/>
                <a:stretch>
                  <a:fillRect l="-899" t="-9302" r="-112" b="-30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F6DE8A2-B2AF-E942-A03F-5A4C8C02FFAC}"/>
                  </a:ext>
                </a:extLst>
              </p:cNvPr>
              <p:cNvSpPr txBox="1"/>
              <p:nvPr/>
            </p:nvSpPr>
            <p:spPr>
              <a:xfrm>
                <a:off x="689866" y="4090651"/>
                <a:ext cx="8137677"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smtClean="0">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b="0" i="0"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𝑓</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1</m:t>
                            </m:r>
                          </m:sub>
                        </m:sSub>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𝑛</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b="0" i="1" smtClean="0">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b="0" i="1" smtClean="0">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kumimoji="1" lang="en-US" altLang="ja-JP" sz="2800" i="1" dirty="0"/>
              </a:p>
            </p:txBody>
          </p:sp>
        </mc:Choice>
        <mc:Fallback xmlns="">
          <p:sp>
            <p:nvSpPr>
              <p:cNvPr id="11" name="テキスト ボックス 10">
                <a:extLst>
                  <a:ext uri="{FF2B5EF4-FFF2-40B4-BE49-F238E27FC236}">
                    <a16:creationId xmlns:a16="http://schemas.microsoft.com/office/drawing/2014/main" id="{EF6DE8A2-B2AF-E942-A03F-5A4C8C02FFAC}"/>
                  </a:ext>
                </a:extLst>
              </p:cNvPr>
              <p:cNvSpPr txBox="1">
                <a:spLocks noRot="1" noChangeAspect="1" noMove="1" noResize="1" noEditPoints="1" noAdjustHandles="1" noChangeArrowheads="1" noChangeShapeType="1" noTextEdit="1"/>
              </p:cNvSpPr>
              <p:nvPr/>
            </p:nvSpPr>
            <p:spPr>
              <a:xfrm>
                <a:off x="689866" y="4090651"/>
                <a:ext cx="8137677" cy="523220"/>
              </a:xfrm>
              <a:prstGeom prst="rect">
                <a:avLst/>
              </a:prstGeom>
              <a:blipFill>
                <a:blip r:embed="rId6"/>
                <a:stretch>
                  <a:fillRect t="-126190" b="-19285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14B827E4-0A6D-5B4C-9ED3-F9E1C6D3BE02}"/>
              </a:ext>
            </a:extLst>
          </p:cNvPr>
          <p:cNvSpPr txBox="1"/>
          <p:nvPr/>
        </p:nvSpPr>
        <p:spPr>
          <a:xfrm>
            <a:off x="1501416" y="5439121"/>
            <a:ext cx="5570756" cy="400110"/>
          </a:xfrm>
          <a:prstGeom prst="rect">
            <a:avLst/>
          </a:prstGeom>
          <a:noFill/>
        </p:spPr>
        <p:txBody>
          <a:bodyPr wrap="none" rtlCol="0">
            <a:spAutoFit/>
          </a:bodyPr>
          <a:lstStyle/>
          <a:p>
            <a:r>
              <a:rPr lang="ja-JP" altLang="en-US" sz="2000" dirty="0">
                <a:solidFill>
                  <a:schemeClr val="bg2">
                    <a:lumMod val="25000"/>
                  </a:schemeClr>
                </a:solidFill>
              </a:rPr>
              <a:t>⇒</a:t>
            </a:r>
            <a:r>
              <a:rPr kumimoji="1" lang="ja-JP" altLang="en-US" sz="2000" dirty="0">
                <a:solidFill>
                  <a:schemeClr val="bg2">
                    <a:lumMod val="25000"/>
                  </a:schemeClr>
                </a:solidFill>
              </a:rPr>
              <a:t>和の形にすることで数学的に扱いやすくする</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E5A83F7-ECBC-F64C-8D01-728454FBEB42}"/>
                  </a:ext>
                </a:extLst>
              </p:cNvPr>
              <p:cNvSpPr txBox="1"/>
              <p:nvPr/>
            </p:nvSpPr>
            <p:spPr>
              <a:xfrm>
                <a:off x="3954780" y="4625645"/>
                <a:ext cx="6234784" cy="523220"/>
              </a:xfrm>
              <a:prstGeom prst="rect">
                <a:avLst/>
              </a:prstGeom>
              <a:noFill/>
            </p:spPr>
            <p:txBody>
              <a:bodyPr wrap="none" rtlCol="0">
                <a:spAutoFit/>
              </a:bodyPr>
              <a:lstStyle/>
              <a:p>
                <a:r>
                  <a:rPr lang="en-US" altLang="ja-JP" sz="2800" dirty="0"/>
                  <a:t> </a:t>
                </a:r>
                <a14:m>
                  <m:oMath xmlns:m="http://schemas.openxmlformats.org/officeDocument/2006/math">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r>
                      <a:rPr lang="en-US" altLang="ja-JP" sz="2800" b="0" i="1" smtClean="0">
                        <a:latin typeface="Cambria Math" panose="02040503050406030204" pitchFamily="18" charset="0"/>
                        <a:ea typeface="Cambria Math" panose="02040503050406030204" pitchFamily="18" charset="0"/>
                      </a:rPr>
                      <m:t>=</m:t>
                    </m:r>
                    <m:nary>
                      <m:naryPr>
                        <m:chr m:val="∏"/>
                        <m:subHide m:val="on"/>
                        <m:supHide m:val="on"/>
                        <m:ctrlPr>
                          <a:rPr lang="en-US" altLang="ja-JP" sz="2800" i="1">
                            <a:latin typeface="Cambria Math" panose="02040503050406030204" pitchFamily="18" charset="0"/>
                            <a:ea typeface="Cambria Math" panose="02040503050406030204" pitchFamily="18" charset="0"/>
                          </a:rPr>
                        </m:ctrlPr>
                      </m:naryPr>
                      <m:sub/>
                      <m:sup/>
                      <m:e>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2</m:t>
                                </m:r>
                              </m:sub>
                            </m:sSub>
                            <m:r>
                              <a:rPr lang="en-US" altLang="ja-JP" sz="2800" i="1">
                                <a:latin typeface="Cambria Math" panose="02040503050406030204" pitchFamily="18" charset="0"/>
                              </a:rPr>
                              <m:t>,</m:t>
                            </m:r>
                            <m:r>
                              <m:rPr>
                                <m:nor/>
                              </m:rPr>
                              <a:rPr lang="en-US" altLang="ja-JP" sz="2800" dirty="0"/>
                              <m:t>…</m:t>
                            </m:r>
                            <m:r>
                              <a:rPr lang="en-US" altLang="ja-JP" sz="2800" b="0" i="1" dirty="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𝜃</m:t>
                                </m:r>
                              </m:e>
                              <m:sub>
                                <m:r>
                                  <a:rPr lang="en-US" altLang="ja-JP" sz="2800" i="1">
                                    <a:latin typeface="Cambria Math" panose="02040503050406030204" pitchFamily="18" charset="0"/>
                                    <a:ea typeface="Cambria Math" panose="02040503050406030204" pitchFamily="18" charset="0"/>
                                  </a:rPr>
                                  <m:t>𝑘</m:t>
                                </m:r>
                              </m:sub>
                            </m:sSub>
                          </m:e>
                        </m:d>
                      </m:e>
                    </m:nary>
                  </m:oMath>
                </a14:m>
                <a:endParaRPr kumimoji="1" lang="en-US" altLang="ja-JP" sz="2800" dirty="0"/>
              </a:p>
            </p:txBody>
          </p:sp>
        </mc:Choice>
        <mc:Fallback xmlns="">
          <p:sp>
            <p:nvSpPr>
              <p:cNvPr id="14" name="テキスト ボックス 13">
                <a:extLst>
                  <a:ext uri="{FF2B5EF4-FFF2-40B4-BE49-F238E27FC236}">
                    <a16:creationId xmlns:a16="http://schemas.microsoft.com/office/drawing/2014/main" id="{EE5A83F7-ECBC-F64C-8D01-728454FBEB42}"/>
                  </a:ext>
                </a:extLst>
              </p:cNvPr>
              <p:cNvSpPr txBox="1">
                <a:spLocks noRot="1" noChangeAspect="1" noMove="1" noResize="1" noEditPoints="1" noAdjustHandles="1" noChangeArrowheads="1" noChangeShapeType="1" noTextEdit="1"/>
              </p:cNvSpPr>
              <p:nvPr/>
            </p:nvSpPr>
            <p:spPr>
              <a:xfrm>
                <a:off x="3954780" y="4625645"/>
                <a:ext cx="6234784" cy="523220"/>
              </a:xfrm>
              <a:prstGeom prst="rect">
                <a:avLst/>
              </a:prstGeom>
              <a:blipFill>
                <a:blip r:embed="rId7"/>
                <a:stretch>
                  <a:fillRect t="-126190" b="-1904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2D44842-E7E1-DC45-8B42-898B7DFD759B}"/>
                  </a:ext>
                </a:extLst>
              </p:cNvPr>
              <p:cNvSpPr/>
              <p:nvPr/>
            </p:nvSpPr>
            <p:spPr>
              <a:xfrm>
                <a:off x="689866" y="4687200"/>
                <a:ext cx="3548985" cy="400110"/>
              </a:xfrm>
              <a:prstGeom prst="rect">
                <a:avLst/>
              </a:prstGeom>
            </p:spPr>
            <p:txBody>
              <a:bodyPr wrap="none">
                <a:spAutoFit/>
              </a:bodyPr>
              <a:lstStyle/>
              <a:p>
                <a:r>
                  <a:rPr lang="ja-JP" altLang="en-US" sz="2000"/>
                  <a:t>複数の母数</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2</m:t>
                        </m:r>
                      </m:sub>
                    </m:sSub>
                    <m:r>
                      <a:rPr lang="en-US" altLang="ja-JP" sz="2000" i="1">
                        <a:latin typeface="Cambria Math" panose="02040503050406030204" pitchFamily="18" charset="0"/>
                      </a:rPr>
                      <m:t>,</m:t>
                    </m:r>
                    <m:r>
                      <m:rPr>
                        <m:nor/>
                      </m:rPr>
                      <a:rPr lang="en-US" altLang="ja-JP" sz="2000" dirty="0"/>
                      <m:t>…</m:t>
                    </m:r>
                    <m:r>
                      <a:rPr lang="en-US" altLang="ja-JP" sz="2000" i="1" dirty="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𝜃</m:t>
                        </m:r>
                      </m:e>
                      <m:sub>
                        <m:r>
                          <a:rPr lang="en-US" altLang="ja-JP" sz="2000" i="1">
                            <a:latin typeface="Cambria Math" panose="02040503050406030204" pitchFamily="18" charset="0"/>
                            <a:ea typeface="Cambria Math" panose="02040503050406030204" pitchFamily="18" charset="0"/>
                          </a:rPr>
                          <m:t>𝑘</m:t>
                        </m:r>
                      </m:sub>
                    </m:sSub>
                  </m:oMath>
                </a14:m>
                <a:r>
                  <a:rPr lang="ja-JP" altLang="en-US" sz="2000"/>
                  <a:t>の時，</a:t>
                </a:r>
                <a:endParaRPr lang="en-US" altLang="ja-JP" sz="2000" dirty="0"/>
              </a:p>
            </p:txBody>
          </p:sp>
        </mc:Choice>
        <mc:Fallback xmlns="">
          <p:sp>
            <p:nvSpPr>
              <p:cNvPr id="15" name="正方形/長方形 14">
                <a:extLst>
                  <a:ext uri="{FF2B5EF4-FFF2-40B4-BE49-F238E27FC236}">
                    <a16:creationId xmlns:a16="http://schemas.microsoft.com/office/drawing/2014/main" id="{A2D44842-E7E1-DC45-8B42-898B7DFD759B}"/>
                  </a:ext>
                </a:extLst>
              </p:cNvPr>
              <p:cNvSpPr>
                <a:spLocks noRot="1" noChangeAspect="1" noMove="1" noResize="1" noEditPoints="1" noAdjustHandles="1" noChangeArrowheads="1" noChangeShapeType="1" noTextEdit="1"/>
              </p:cNvSpPr>
              <p:nvPr/>
            </p:nvSpPr>
            <p:spPr>
              <a:xfrm>
                <a:off x="689866" y="4687200"/>
                <a:ext cx="3548985" cy="400110"/>
              </a:xfrm>
              <a:prstGeom prst="rect">
                <a:avLst/>
              </a:prstGeom>
              <a:blipFill>
                <a:blip r:embed="rId8"/>
                <a:stretch>
                  <a:fillRect l="-1423" t="-3030" r="-712"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997641-2958-3A4D-91AF-321ACF43E31F}"/>
                  </a:ext>
                </a:extLst>
              </p:cNvPr>
              <p:cNvSpPr txBox="1"/>
              <p:nvPr/>
            </p:nvSpPr>
            <p:spPr>
              <a:xfrm>
                <a:off x="3309359" y="5929432"/>
                <a:ext cx="3864519" cy="523220"/>
              </a:xfrm>
              <a:prstGeom prst="rect">
                <a:avLst/>
              </a:prstGeom>
              <a:noFill/>
            </p:spPr>
            <p:txBody>
              <a:bodyPr wrap="none" rtlCol="0">
                <a:spAutoFit/>
              </a:bodyPr>
              <a:lstStyle/>
              <a:p>
                <a:r>
                  <a:rPr kumimoji="1" lang="en-US" altLang="ja-JP" sz="2800" b="0" dirty="0"/>
                  <a:t> </a:t>
                </a:r>
                <a14:m>
                  <m:oMath xmlns:m="http://schemas.openxmlformats.org/officeDocument/2006/math">
                    <m:r>
                      <m:rPr>
                        <m:sty m:val="p"/>
                      </m:rPr>
                      <a:rPr kumimoji="1" lang="en-US" altLang="ja-JP" sz="2800" b="0" i="0" smtClean="0">
                        <a:latin typeface="Cambria Math" panose="02040503050406030204" pitchFamily="18" charset="0"/>
                      </a:rPr>
                      <m:t>log</m:t>
                    </m:r>
                    <m:r>
                      <a:rPr lang="en-US" altLang="ja-JP" sz="2800" i="1">
                        <a:latin typeface="Cambria Math" panose="02040503050406030204" pitchFamily="18" charset="0"/>
                      </a:rPr>
                      <m:t>𝐿</m:t>
                    </m:r>
                    <m:d>
                      <m:dPr>
                        <m:ctrlPr>
                          <a:rPr lang="en-US" altLang="ja-JP" sz="2800" i="1">
                            <a:latin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𝜃</m:t>
                        </m:r>
                      </m:e>
                    </m:d>
                    <m:r>
                      <a:rPr lang="en-US" altLang="ja-JP" sz="2800">
                        <a:latin typeface="Cambria Math" panose="02040503050406030204" pitchFamily="18" charset="0"/>
                        <a:ea typeface="Cambria Math" panose="02040503050406030204" pitchFamily="18" charset="0"/>
                      </a:rPr>
                      <m:t>=</m:t>
                    </m:r>
                    <m:nary>
                      <m:naryPr>
                        <m:chr m:val="∑"/>
                        <m:subHide m:val="on"/>
                        <m:supHide m:val="on"/>
                        <m:ctrlPr>
                          <a:rPr lang="en-US" altLang="ja-JP" sz="2800" i="1" smtClean="0">
                            <a:latin typeface="Cambria Math" panose="02040503050406030204" pitchFamily="18" charset="0"/>
                            <a:ea typeface="Cambria Math" panose="02040503050406030204" pitchFamily="18" charset="0"/>
                          </a:rPr>
                        </m:ctrlPr>
                      </m:naryPr>
                      <m:sub/>
                      <m:sup/>
                      <m:e>
                        <m:r>
                          <m:rPr>
                            <m:sty m:val="p"/>
                          </m:rPr>
                          <a:rPr lang="en-US" altLang="ja-JP" sz="2800" b="0" i="0" smtClean="0">
                            <a:latin typeface="Cambria Math" panose="02040503050406030204" pitchFamily="18" charset="0"/>
                            <a:ea typeface="Cambria Math" panose="02040503050406030204" pitchFamily="18" charset="0"/>
                          </a:rPr>
                          <m:t>log</m:t>
                        </m:r>
                        <m:r>
                          <a:rPr lang="en-US" altLang="ja-JP" sz="2800" i="1">
                            <a:latin typeface="Cambria Math" panose="02040503050406030204" pitchFamily="18" charset="0"/>
                            <a:ea typeface="Cambria Math" panose="02040503050406030204" pitchFamily="18" charset="0"/>
                          </a:rPr>
                          <m:t>𝑓</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i="1">
                                    <a:latin typeface="Cambria Math" panose="02040503050406030204" pitchFamily="18" charset="0"/>
                                    <a:ea typeface="Cambria Math" panose="02040503050406030204" pitchFamily="18" charset="0"/>
                                  </a:rPr>
                                  <m:t>𝑥</m:t>
                                </m:r>
                              </m:e>
                              <m:sub>
                                <m:r>
                                  <a:rPr lang="en-US" altLang="ja-JP" sz="2800" i="1">
                                    <a:latin typeface="Cambria Math" panose="02040503050406030204" pitchFamily="18" charset="0"/>
                                    <a:ea typeface="Cambria Math" panose="02040503050406030204" pitchFamily="18" charset="0"/>
                                  </a:rPr>
                                  <m:t>𝑖</m:t>
                                </m:r>
                              </m:sub>
                            </m:sSub>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𝜃</m:t>
                            </m:r>
                          </m:e>
                        </m:d>
                      </m:e>
                    </m:nary>
                  </m:oMath>
                </a14:m>
                <a:endParaRPr lang="en-US" altLang="ja-JP" sz="2800" dirty="0"/>
              </a:p>
            </p:txBody>
          </p:sp>
        </mc:Choice>
        <mc:Fallback xmlns="">
          <p:sp>
            <p:nvSpPr>
              <p:cNvPr id="17" name="テキスト ボックス 16">
                <a:extLst>
                  <a:ext uri="{FF2B5EF4-FFF2-40B4-BE49-F238E27FC236}">
                    <a16:creationId xmlns:a16="http://schemas.microsoft.com/office/drawing/2014/main" id="{89997641-2958-3A4D-91AF-321ACF43E31F}"/>
                  </a:ext>
                </a:extLst>
              </p:cNvPr>
              <p:cNvSpPr txBox="1">
                <a:spLocks noRot="1" noChangeAspect="1" noMove="1" noResize="1" noEditPoints="1" noAdjustHandles="1" noChangeArrowheads="1" noChangeShapeType="1" noTextEdit="1"/>
              </p:cNvSpPr>
              <p:nvPr/>
            </p:nvSpPr>
            <p:spPr>
              <a:xfrm>
                <a:off x="3309359" y="5929432"/>
                <a:ext cx="3864519" cy="523220"/>
              </a:xfrm>
              <a:prstGeom prst="rect">
                <a:avLst/>
              </a:prstGeom>
              <a:blipFill>
                <a:blip r:embed="rId9"/>
                <a:stretch>
                  <a:fillRect t="-126190" b="-1904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902B66C-7463-7E44-BA0E-219533939ACF}"/>
              </a:ext>
            </a:extLst>
          </p:cNvPr>
          <p:cNvSpPr txBox="1"/>
          <p:nvPr/>
        </p:nvSpPr>
        <p:spPr>
          <a:xfrm>
            <a:off x="1893587" y="5990987"/>
            <a:ext cx="1415772" cy="461665"/>
          </a:xfrm>
          <a:prstGeom prst="rect">
            <a:avLst/>
          </a:prstGeom>
          <a:noFill/>
        </p:spPr>
        <p:txBody>
          <a:bodyPr wrap="none" rtlCol="0">
            <a:spAutoFit/>
          </a:bodyPr>
          <a:lstStyle/>
          <a:p>
            <a:r>
              <a:rPr kumimoji="1" lang="ja-JP" altLang="en-US" sz="2400" b="1"/>
              <a:t>対数尤度</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FE6FE4C-E455-CA4B-AF1E-C4E9B7A6BC25}"/>
                  </a:ext>
                </a:extLst>
              </p:cNvPr>
              <p:cNvSpPr txBox="1"/>
              <p:nvPr/>
            </p:nvSpPr>
            <p:spPr>
              <a:xfrm>
                <a:off x="7920102" y="5764386"/>
                <a:ext cx="2254463"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rPr>
                          </m:ctrlPr>
                        </m:fPr>
                        <m:num>
                          <m:r>
                            <a:rPr kumimoji="1" lang="en-US" altLang="ja-JP" sz="2400" i="1" smtClean="0">
                              <a:latin typeface="Cambria Math" panose="02040503050406030204" pitchFamily="18" charset="0"/>
                              <a:ea typeface="Cambria Math" panose="02040503050406030204" pitchFamily="18" charset="0"/>
                            </a:rPr>
                            <m:t>𝜕</m:t>
                          </m:r>
                        </m:num>
                        <m:den>
                          <m:r>
                            <a:rPr kumimoji="1"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𝜃</m:t>
                          </m:r>
                        </m:den>
                      </m:f>
                      <m:r>
                        <m:rPr>
                          <m:sty m:val="p"/>
                        </m:rPr>
                        <a:rPr lang="en-US" altLang="ja-JP" sz="2400">
                          <a:latin typeface="Cambria Math" panose="02040503050406030204" pitchFamily="18" charset="0"/>
                        </a:rPr>
                        <m:t>log</m:t>
                      </m:r>
                      <m:r>
                        <a:rPr lang="en-US" altLang="ja-JP" sz="2400" i="1">
                          <a:latin typeface="Cambria Math" panose="02040503050406030204" pitchFamily="18" charset="0"/>
                        </a:rPr>
                        <m:t>𝐿</m:t>
                      </m:r>
                      <m:d>
                        <m:dPr>
                          <m:ctrlPr>
                            <a:rPr lang="en-US" altLang="ja-JP" sz="2400" i="1">
                              <a:latin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𝜃</m:t>
                          </m:r>
                        </m:e>
                      </m:d>
                      <m:r>
                        <a:rPr kumimoji="1" lang="en-US" altLang="ja-JP" sz="2400" b="0" i="0" smtClean="0">
                          <a:latin typeface="Cambria Math" panose="02040503050406030204" pitchFamily="18" charset="0"/>
                        </a:rPr>
                        <m:t>=0</m:t>
                      </m:r>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2FE6FE4C-E455-CA4B-AF1E-C4E9B7A6BC25}"/>
                  </a:ext>
                </a:extLst>
              </p:cNvPr>
              <p:cNvSpPr txBox="1">
                <a:spLocks noRot="1" noChangeAspect="1" noMove="1" noResize="1" noEditPoints="1" noAdjustHandles="1" noChangeArrowheads="1" noChangeShapeType="1" noTextEdit="1"/>
              </p:cNvSpPr>
              <p:nvPr/>
            </p:nvSpPr>
            <p:spPr>
              <a:xfrm>
                <a:off x="7920102" y="5764386"/>
                <a:ext cx="2254463" cy="794576"/>
              </a:xfrm>
              <a:prstGeom prst="rect">
                <a:avLst/>
              </a:prstGeom>
              <a:blipFill>
                <a:blip r:embed="rId10"/>
                <a:stretch>
                  <a:fillRect b="-7937"/>
                </a:stretch>
              </a:blipFill>
            </p:spPr>
            <p:txBody>
              <a:bodyPr/>
              <a:lstStyle/>
              <a:p>
                <a:r>
                  <a:rPr lang="ja-JP" altLang="en-US">
                    <a:noFill/>
                  </a:rPr>
                  <a:t> </a:t>
                </a:r>
              </a:p>
            </p:txBody>
          </p:sp>
        </mc:Fallback>
      </mc:AlternateContent>
      <p:sp>
        <p:nvSpPr>
          <p:cNvPr id="20" name="下矢印 19">
            <a:extLst>
              <a:ext uri="{FF2B5EF4-FFF2-40B4-BE49-F238E27FC236}">
                <a16:creationId xmlns:a16="http://schemas.microsoft.com/office/drawing/2014/main" id="{FAF46B7C-284D-4B48-8E66-CD77D2D0DEED}"/>
              </a:ext>
            </a:extLst>
          </p:cNvPr>
          <p:cNvSpPr/>
          <p:nvPr/>
        </p:nvSpPr>
        <p:spPr>
          <a:xfrm rot="16200000">
            <a:off x="7187442" y="5947334"/>
            <a:ext cx="643145" cy="48741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B7061-8CDC-4E44-A69C-80275A1A18A1}"/>
              </a:ext>
            </a:extLst>
          </p:cNvPr>
          <p:cNvSpPr/>
          <p:nvPr/>
        </p:nvSpPr>
        <p:spPr>
          <a:xfrm>
            <a:off x="8276165" y="5469899"/>
            <a:ext cx="1338828" cy="369332"/>
          </a:xfrm>
          <a:prstGeom prst="rect">
            <a:avLst/>
          </a:prstGeom>
        </p:spPr>
        <p:txBody>
          <a:bodyPr wrap="none">
            <a:spAutoFit/>
          </a:bodyPr>
          <a:lstStyle/>
          <a:p>
            <a:r>
              <a:rPr lang="ja-JP" altLang="en-US" b="1"/>
              <a:t>尤度方程式</a:t>
            </a:r>
          </a:p>
        </p:txBody>
      </p:sp>
    </p:spTree>
    <p:extLst>
      <p:ext uri="{BB962C8B-B14F-4D97-AF65-F5344CB8AC3E}">
        <p14:creationId xmlns:p14="http://schemas.microsoft.com/office/powerpoint/2010/main" val="202960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70929-F95A-5E4D-90E0-1FC3D7AE369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D045909-C416-CB49-869C-4D3C6775DD8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27348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solidFill>
            <a:schemeClr val="bg1"/>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49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pPr marL="0" indent="0">
              <a:buNone/>
            </a:pPr>
            <a:r>
              <a:rPr kumimoji="1" lang="en-US" altLang="ja-JP" dirty="0"/>
              <a:t>F</a:t>
            </a:r>
            <a:r>
              <a:rPr kumimoji="1" lang="ja-JP" altLang="en-US"/>
              <a:t>検定</a:t>
            </a:r>
          </a:p>
        </p:txBody>
      </p:sp>
    </p:spTree>
    <p:extLst>
      <p:ext uri="{BB962C8B-B14F-4D97-AF65-F5344CB8AC3E}">
        <p14:creationId xmlns:p14="http://schemas.microsoft.com/office/powerpoint/2010/main" val="2621118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ea typeface="Cambria Math" panose="02040503050406030204" pitchFamily="18" charset="0"/>
                          </a:rPr>
                          <m:t>𝜒</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ea typeface="Cambria Math" panose="02040503050406030204" pitchFamily="18" charset="0"/>
                          </a:rPr>
                          <m:t>𝜒</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112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8631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86313" cy="461665"/>
              </a:xfrm>
              <a:prstGeom prst="rect">
                <a:avLst/>
              </a:prstGeom>
              <a:blipFill>
                <a:blip r:embed="rId10"/>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1CBC62C6-857D-4631-8343-EF2444391B12}"/>
                  </a:ext>
                </a:extLst>
              </p:cNvPr>
              <p:cNvSpPr/>
              <p:nvPr/>
            </p:nvSpPr>
            <p:spPr>
              <a:xfrm>
                <a:off x="10412470" y="1802286"/>
                <a:ext cx="942887" cy="37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b="0" i="0" smtClean="0">
                          <a:latin typeface="Cambria Math" panose="02040503050406030204" pitchFamily="18" charset="0"/>
                        </a:rPr>
                        <m:t>自由度</m:t>
                      </m:r>
                    </m:oMath>
                  </m:oMathPara>
                </a14:m>
                <a:endParaRPr lang="ja-JP" altLang="en-US" dirty="0"/>
              </a:p>
            </p:txBody>
          </p:sp>
        </mc:Choice>
        <mc:Fallback xmlns="">
          <p:sp>
            <p:nvSpPr>
              <p:cNvPr id="15" name="正方形/長方形 14">
                <a:extLst>
                  <a:ext uri="{FF2B5EF4-FFF2-40B4-BE49-F238E27FC236}">
                    <a16:creationId xmlns:a16="http://schemas.microsoft.com/office/drawing/2014/main" id="{1CBC62C6-857D-4631-8343-EF2444391B12}"/>
                  </a:ext>
                </a:extLst>
              </p:cNvPr>
              <p:cNvSpPr>
                <a:spLocks noRot="1" noChangeAspect="1" noMove="1" noResize="1" noEditPoints="1" noAdjustHandles="1" noChangeArrowheads="1" noChangeShapeType="1" noTextEdit="1"/>
              </p:cNvSpPr>
              <p:nvPr/>
            </p:nvSpPr>
            <p:spPr>
              <a:xfrm>
                <a:off x="10412470" y="1802286"/>
                <a:ext cx="942887" cy="371255"/>
              </a:xfrm>
              <a:prstGeom prst="rect">
                <a:avLst/>
              </a:prstGeom>
              <a:blipFill>
                <a:blip r:embed="rId11"/>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8471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8471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dirty="0"/>
                  <a:t>回帰分析</a:t>
                </a:r>
                <a:endParaRPr lang="en-US" altLang="ja-JP" dirty="0"/>
              </a:p>
              <a:p>
                <a:pPr marL="0" indent="0">
                  <a:buNone/>
                </a:pPr>
                <a:r>
                  <a:rPr lang="en-US" altLang="ja-JP" dirty="0"/>
                  <a:t>7.2.2 </a:t>
                </a:r>
                <a:r>
                  <a:rPr lang="ja-JP" altLang="en-US" dirty="0"/>
                  <a:t>単回帰</a:t>
                </a:r>
                <a:r>
                  <a:rPr lang="en-US" altLang="ja-JP" dirty="0"/>
                  <a:t>/</a:t>
                </a:r>
                <a:r>
                  <a:rPr lang="ja-JP" altLang="en-US"/>
                  <a:t>重回帰</a:t>
                </a:r>
                <a:endParaRPr lang="en-US" altLang="ja-JP" dirty="0"/>
              </a:p>
              <a:p>
                <a:pPr marL="0" indent="0">
                  <a:buNone/>
                </a:pPr>
                <a:r>
                  <a:rPr lang="en-US" altLang="ja-JP" dirty="0"/>
                  <a:t>7.2.3 </a:t>
                </a:r>
                <a:r>
                  <a:rPr lang="ja-JP" altLang="en-US" dirty="0"/>
                  <a:t>決定係数</a:t>
                </a:r>
                <a:endParaRPr lang="en-US" altLang="ja-JP" dirty="0"/>
              </a:p>
              <a:p>
                <a:pPr marL="0" indent="0">
                  <a:buNone/>
                </a:pPr>
                <a:r>
                  <a:rPr lang="en-US" altLang="ja-JP" dirty="0"/>
                  <a:t>7.2.4 </a:t>
                </a:r>
                <a:r>
                  <a:rPr lang="ja-JP" altLang="en-US" dirty="0"/>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dirty="0"/>
                  <a:t>検定</a:t>
                </a:r>
                <a:endParaRPr lang="en-US" altLang="ja-JP" dirty="0"/>
              </a:p>
              <a:p>
                <a:pPr marL="0" indent="0">
                  <a:buNone/>
                </a:pPr>
                <a:r>
                  <a:rPr lang="en-US" altLang="ja-JP" dirty="0"/>
                  <a:t>7.2.5 </a:t>
                </a:r>
                <a:r>
                  <a:rPr lang="ja-JP" altLang="en-US" dirty="0"/>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dirty="0"/>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solidFill>
            <a:schemeClr val="bg1"/>
          </a:solid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38707</TotalTime>
  <Words>4335</Words>
  <Application>Microsoft Office PowerPoint</Application>
  <PresentationFormat>ワイド画面</PresentationFormat>
  <Paragraphs>802</Paragraphs>
  <Slides>78</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78</vt:i4>
      </vt:variant>
    </vt:vector>
  </HeadingPairs>
  <TitlesOfParts>
    <vt:vector size="85" baseType="lpstr">
      <vt:lpstr>HGPMinchoE</vt:lpstr>
      <vt:lpstr>Menlo</vt:lpstr>
      <vt:lpstr>游ゴシック</vt:lpstr>
      <vt:lpstr>游ゴシック Light</vt:lpstr>
      <vt:lpstr>Arial</vt:lpstr>
      <vt:lpstr>Cambria Math</vt:lpstr>
      <vt:lpstr>Office テーマ</vt:lpstr>
      <vt:lpstr>Statistics 1</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確率変数とは</vt:lpstr>
      <vt:lpstr>2.1 確率変数とは</vt:lpstr>
      <vt:lpstr>2.1 確率変数とは</vt:lpstr>
      <vt:lpstr>2.1 確率変数とは</vt:lpstr>
      <vt:lpstr>2.2 ベイズの定理</vt:lpstr>
      <vt:lpstr>2.2 ベイズの定理</vt:lpstr>
      <vt:lpstr>2.2 ベイズの定理</vt:lpstr>
      <vt:lpstr>2.3 確率質量関数</vt:lpstr>
      <vt:lpstr>2.4 確率密度関数</vt:lpstr>
      <vt:lpstr>2.5 累積分布関数</vt:lpstr>
      <vt:lpstr>3 確率分布</vt:lpstr>
      <vt:lpstr>3.1 確率分布とは</vt:lpstr>
      <vt:lpstr>3.2 二項分布</vt:lpstr>
      <vt:lpstr>3.2 二項分布</vt:lpstr>
      <vt:lpstr>3.2 二項分布</vt:lpstr>
      <vt:lpstr>3.3 ポアソン分布</vt:lpstr>
      <vt:lpstr>3.3 ポアソン分布</vt:lpstr>
      <vt:lpstr>3.3 ポアソン分布</vt:lpstr>
      <vt:lpstr>3.3 ポアソン分布</vt:lpstr>
      <vt:lpstr>3.3 ポアソン分布</vt:lpstr>
      <vt:lpstr>3.4 正規分布</vt:lpstr>
      <vt:lpstr>3.4 正規分布</vt:lpstr>
      <vt:lpstr>PowerPoint プレゼンテーション</vt:lpstr>
      <vt:lpstr>3.5 確率分布の畳み込み</vt:lpstr>
      <vt:lpstr>3.5 確率分布の畳み込み</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最尤原理</vt:lpstr>
      <vt:lpstr>最尤原理</vt:lpstr>
      <vt:lpstr>PowerPoint プレゼンテーション</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独立性のχ^2検定</vt:lpstr>
      <vt:lpstr>6.3.2 独立性のχ^2検定</vt:lpstr>
      <vt:lpstr>6.3.2 独立性のχ^2検定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武島 吉郁 (Yoshifumi Takeshima)</cp:lastModifiedBy>
  <cp:revision>435</cp:revision>
  <dcterms:created xsi:type="dcterms:W3CDTF">2019-05-21T13:35:05Z</dcterms:created>
  <dcterms:modified xsi:type="dcterms:W3CDTF">2019-11-17T23:41:37Z</dcterms:modified>
</cp:coreProperties>
</file>